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07" r:id="rId1"/>
  </p:sldMasterIdLst>
  <p:notesMasterIdLst>
    <p:notesMasterId r:id="rId35"/>
  </p:notesMasterIdLst>
  <p:handoutMasterIdLst>
    <p:handoutMasterId r:id="rId36"/>
  </p:handoutMasterIdLst>
  <p:sldIdLst>
    <p:sldId id="349" r:id="rId2"/>
    <p:sldId id="426" r:id="rId3"/>
    <p:sldId id="355" r:id="rId4"/>
    <p:sldId id="356" r:id="rId5"/>
    <p:sldId id="427" r:id="rId6"/>
    <p:sldId id="369" r:id="rId7"/>
    <p:sldId id="392" r:id="rId8"/>
    <p:sldId id="357" r:id="rId9"/>
    <p:sldId id="393" r:id="rId10"/>
    <p:sldId id="365" r:id="rId11"/>
    <p:sldId id="422" r:id="rId12"/>
    <p:sldId id="404" r:id="rId13"/>
    <p:sldId id="394" r:id="rId14"/>
    <p:sldId id="395" r:id="rId15"/>
    <p:sldId id="396" r:id="rId16"/>
    <p:sldId id="397" r:id="rId17"/>
    <p:sldId id="387" r:id="rId18"/>
    <p:sldId id="384" r:id="rId19"/>
    <p:sldId id="405" r:id="rId20"/>
    <p:sldId id="406" r:id="rId21"/>
    <p:sldId id="407" r:id="rId22"/>
    <p:sldId id="409" r:id="rId23"/>
    <p:sldId id="410" r:id="rId24"/>
    <p:sldId id="417" r:id="rId25"/>
    <p:sldId id="412" r:id="rId26"/>
    <p:sldId id="420" r:id="rId27"/>
    <p:sldId id="421" r:id="rId28"/>
    <p:sldId id="415" r:id="rId29"/>
    <p:sldId id="414" r:id="rId30"/>
    <p:sldId id="363" r:id="rId31"/>
    <p:sldId id="418" r:id="rId32"/>
    <p:sldId id="391" r:id="rId33"/>
    <p:sldId id="425" r:id="rId34"/>
  </p:sldIdLst>
  <p:sldSz cx="12192000" cy="6858000"/>
  <p:notesSz cx="6797675" cy="9928225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FFCC"/>
    <a:srgbClr val="0000FF"/>
    <a:srgbClr val="000000"/>
    <a:srgbClr val="0099FF"/>
    <a:srgbClr val="378595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Estilo Escuro 1 - Ênfas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>
      <p:cViewPr varScale="1">
        <p:scale>
          <a:sx n="82" d="100"/>
          <a:sy n="82" d="100"/>
        </p:scale>
        <p:origin x="67" y="11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023E3-61ED-4312-9760-720403276952}" type="datetimeFigureOut">
              <a:rPr lang="pt-BR" smtClean="0"/>
              <a:t>26/11/2020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7BBB-511F-4CA6-8F1D-2E9F50DE93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3768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="" xmlns:a16="http://schemas.microsoft.com/office/drawing/2014/main" id="{CB649A51-424F-4ECC-B2E1-1AB8C42A83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3CDA183C-0108-4926-BFEE-B34CD885E9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51D2720-3576-4BD0-80C5-07875C5FFD10}" type="datetimeFigureOut">
              <a:rPr lang="pt-BR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="" xmlns:a16="http://schemas.microsoft.com/office/drawing/2014/main" id="{8DE1F214-2054-406B-9064-9B4FA57116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="" xmlns:a16="http://schemas.microsoft.com/office/drawing/2014/main" id="{518CE66F-A89D-421F-B626-1CAB54E4E5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BA077B2-0EC0-45C9-8985-10C8B84089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6F633A29-5CF7-4A27-ADD4-A416EF41BC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B875A28-B788-46FC-AAD3-2F6C1F98150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94801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875A28-B788-46FC-AAD3-2F6C1F981509}" type="slidenum">
              <a:rPr lang="pt-BR" altLang="pt-BR" smtClean="0"/>
              <a:pPr/>
              <a:t>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08441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="" xmlns:a16="http://schemas.microsoft.com/office/drawing/2014/main" id="{187A6B5A-9B65-4E29-A2CF-5C8728AA5D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="" xmlns:a16="http://schemas.microsoft.com/office/drawing/2014/main" id="{4D84516A-6E32-47A8-9E51-688D70A9BD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3316" name="Espaço Reservado para Número de Slide 3">
            <a:extLst>
              <a:ext uri="{FF2B5EF4-FFF2-40B4-BE49-F238E27FC236}">
                <a16:creationId xmlns="" xmlns:a16="http://schemas.microsoft.com/office/drawing/2014/main" id="{C02D500B-3997-4358-9044-D1BAF6399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669938-2187-4E47-922D-1C80F3399ADA}" type="slidenum">
              <a:rPr lang="pt-BR" altLang="pt-BR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6226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="" xmlns:a16="http://schemas.microsoft.com/office/drawing/2014/main" id="{187A6B5A-9B65-4E29-A2CF-5C8728AA5D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="" xmlns:a16="http://schemas.microsoft.com/office/drawing/2014/main" id="{4D84516A-6E32-47A8-9E51-688D70A9BD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3316" name="Espaço Reservado para Número de Slide 3">
            <a:extLst>
              <a:ext uri="{FF2B5EF4-FFF2-40B4-BE49-F238E27FC236}">
                <a16:creationId xmlns="" xmlns:a16="http://schemas.microsoft.com/office/drawing/2014/main" id="{C02D500B-3997-4358-9044-D1BAF6399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669938-2187-4E47-922D-1C80F3399ADA}" type="slidenum">
              <a:rPr lang="pt-BR" altLang="pt-BR"/>
              <a:pPr/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05533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="" xmlns:a16="http://schemas.microsoft.com/office/drawing/2014/main" id="{187A6B5A-9B65-4E29-A2CF-5C8728AA5D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="" xmlns:a16="http://schemas.microsoft.com/office/drawing/2014/main" id="{4D84516A-6E32-47A8-9E51-688D70A9BD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3316" name="Espaço Reservado para Número de Slide 3">
            <a:extLst>
              <a:ext uri="{FF2B5EF4-FFF2-40B4-BE49-F238E27FC236}">
                <a16:creationId xmlns="" xmlns:a16="http://schemas.microsoft.com/office/drawing/2014/main" id="{C02D500B-3997-4358-9044-D1BAF6399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669938-2187-4E47-922D-1C80F3399ADA}" type="slidenum">
              <a:rPr lang="pt-BR" altLang="pt-BR"/>
              <a:pPr/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41660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="" xmlns:a16="http://schemas.microsoft.com/office/drawing/2014/main" id="{187A6B5A-9B65-4E29-A2CF-5C8728AA5D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="" xmlns:a16="http://schemas.microsoft.com/office/drawing/2014/main" id="{4D84516A-6E32-47A8-9E51-688D70A9BD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3316" name="Espaço Reservado para Número de Slide 3">
            <a:extLst>
              <a:ext uri="{FF2B5EF4-FFF2-40B4-BE49-F238E27FC236}">
                <a16:creationId xmlns="" xmlns:a16="http://schemas.microsoft.com/office/drawing/2014/main" id="{C02D500B-3997-4358-9044-D1BAF6399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669938-2187-4E47-922D-1C80F3399ADA}" type="slidenum">
              <a:rPr lang="pt-BR" altLang="pt-BR"/>
              <a:pPr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42147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="" xmlns:a16="http://schemas.microsoft.com/office/drawing/2014/main" id="{187A6B5A-9B65-4E29-A2CF-5C8728AA5D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="" xmlns:a16="http://schemas.microsoft.com/office/drawing/2014/main" id="{4D84516A-6E32-47A8-9E51-688D70A9BD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3316" name="Espaço Reservado para Número de Slide 3">
            <a:extLst>
              <a:ext uri="{FF2B5EF4-FFF2-40B4-BE49-F238E27FC236}">
                <a16:creationId xmlns="" xmlns:a16="http://schemas.microsoft.com/office/drawing/2014/main" id="{C02D500B-3997-4358-9044-D1BAF6399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669938-2187-4E47-922D-1C80F3399ADA}" type="slidenum">
              <a:rPr lang="pt-BR" altLang="pt-BR"/>
              <a:pPr/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11385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="" xmlns:a16="http://schemas.microsoft.com/office/drawing/2014/main" id="{187A6B5A-9B65-4E29-A2CF-5C8728AA5D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="" xmlns:a16="http://schemas.microsoft.com/office/drawing/2014/main" id="{4D84516A-6E32-47A8-9E51-688D70A9BD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3316" name="Espaço Reservado para Número de Slide 3">
            <a:extLst>
              <a:ext uri="{FF2B5EF4-FFF2-40B4-BE49-F238E27FC236}">
                <a16:creationId xmlns="" xmlns:a16="http://schemas.microsoft.com/office/drawing/2014/main" id="{C02D500B-3997-4358-9044-D1BAF6399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669938-2187-4E47-922D-1C80F3399ADA}" type="slidenum">
              <a:rPr lang="pt-BR" altLang="pt-BR"/>
              <a:pPr/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3343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Imagem de Slide 1">
            <a:extLst>
              <a:ext uri="{FF2B5EF4-FFF2-40B4-BE49-F238E27FC236}">
                <a16:creationId xmlns="" xmlns:a16="http://schemas.microsoft.com/office/drawing/2014/main" id="{FB94EC58-FA0A-42E4-9B7E-7DD4CD7C41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ço Reservado para Anotações 2">
            <a:extLst>
              <a:ext uri="{FF2B5EF4-FFF2-40B4-BE49-F238E27FC236}">
                <a16:creationId xmlns="" xmlns:a16="http://schemas.microsoft.com/office/drawing/2014/main" id="{D92C6BB5-9DC2-4BB0-A4E7-8D7FBC08F5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 </a:t>
            </a:r>
          </a:p>
        </p:txBody>
      </p:sp>
      <p:sp>
        <p:nvSpPr>
          <p:cNvPr id="15364" name="Espaço Reservado para Número de Slide 3">
            <a:extLst>
              <a:ext uri="{FF2B5EF4-FFF2-40B4-BE49-F238E27FC236}">
                <a16:creationId xmlns="" xmlns:a16="http://schemas.microsoft.com/office/drawing/2014/main" id="{1CBADFB6-9EEF-4C2D-8243-B4D454A95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5474F9-06D8-43AE-B15A-57AB7E3C244D}" type="slidenum">
              <a:rPr lang="pt-BR" altLang="pt-BR"/>
              <a:pPr/>
              <a:t>30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20919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ço Reservado para Imagem de Slide 1">
            <a:extLst>
              <a:ext uri="{FF2B5EF4-FFF2-40B4-BE49-F238E27FC236}">
                <a16:creationId xmlns="" xmlns:a16="http://schemas.microsoft.com/office/drawing/2014/main" id="{FB94EC58-FA0A-42E4-9B7E-7DD4CD7C415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ço Reservado para Anotações 2">
            <a:extLst>
              <a:ext uri="{FF2B5EF4-FFF2-40B4-BE49-F238E27FC236}">
                <a16:creationId xmlns="" xmlns:a16="http://schemas.microsoft.com/office/drawing/2014/main" id="{D92C6BB5-9DC2-4BB0-A4E7-8D7FBC08F5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 </a:t>
            </a:r>
          </a:p>
        </p:txBody>
      </p:sp>
      <p:sp>
        <p:nvSpPr>
          <p:cNvPr id="15364" name="Espaço Reservado para Número de Slide 3">
            <a:extLst>
              <a:ext uri="{FF2B5EF4-FFF2-40B4-BE49-F238E27FC236}">
                <a16:creationId xmlns="" xmlns:a16="http://schemas.microsoft.com/office/drawing/2014/main" id="{1CBADFB6-9EEF-4C2D-8243-B4D454A95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25474F9-06D8-43AE-B15A-57AB7E3C244D}" type="slidenum">
              <a:rPr lang="pt-BR" altLang="pt-BR"/>
              <a:pPr/>
              <a:t>31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6287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Imagem de Slide 1">
            <a:extLst>
              <a:ext uri="{FF2B5EF4-FFF2-40B4-BE49-F238E27FC236}">
                <a16:creationId xmlns="" xmlns:a16="http://schemas.microsoft.com/office/drawing/2014/main" id="{6C5DC35C-4842-4C10-94D4-B9D6CDA2D1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Espaço Reservado para Anotações 2">
            <a:extLst>
              <a:ext uri="{FF2B5EF4-FFF2-40B4-BE49-F238E27FC236}">
                <a16:creationId xmlns="" xmlns:a16="http://schemas.microsoft.com/office/drawing/2014/main" id="{3CB13409-CBBD-4BA8-8A90-434597E38D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0244" name="Espaço Reservado para Número de Slide 3">
            <a:extLst>
              <a:ext uri="{FF2B5EF4-FFF2-40B4-BE49-F238E27FC236}">
                <a16:creationId xmlns="" xmlns:a16="http://schemas.microsoft.com/office/drawing/2014/main" id="{24BA1B1B-6AE9-482D-A8A9-099E0C4EE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630B615-D1C5-4D65-B2EE-12F3A6D50E64}" type="slidenum">
              <a:rPr lang="pt-BR" altLang="pt-BR"/>
              <a:pPr/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98898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>
            <a:extLst>
              <a:ext uri="{FF2B5EF4-FFF2-40B4-BE49-F238E27FC236}">
                <a16:creationId xmlns="" xmlns:a16="http://schemas.microsoft.com/office/drawing/2014/main" id="{2A7F3D57-8BAA-46C1-B8DA-F05B7E6650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>
            <a:extLst>
              <a:ext uri="{FF2B5EF4-FFF2-40B4-BE49-F238E27FC236}">
                <a16:creationId xmlns="" xmlns:a16="http://schemas.microsoft.com/office/drawing/2014/main" id="{ECE112C1-C91B-4119-9B69-DFB6B64008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1268" name="Espaço Reservado para Número de Slide 3">
            <a:extLst>
              <a:ext uri="{FF2B5EF4-FFF2-40B4-BE49-F238E27FC236}">
                <a16:creationId xmlns="" xmlns:a16="http://schemas.microsoft.com/office/drawing/2014/main" id="{C034FB2A-6646-4769-954F-83D9F188F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D1F054-1D27-4C30-93F9-B40C9C3CA58D}" type="slidenum">
              <a:rPr lang="pt-BR" altLang="pt-BR"/>
              <a:pPr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98267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>
            <a:extLst>
              <a:ext uri="{FF2B5EF4-FFF2-40B4-BE49-F238E27FC236}">
                <a16:creationId xmlns="" xmlns:a16="http://schemas.microsoft.com/office/drawing/2014/main" id="{2A7F3D57-8BAA-46C1-B8DA-F05B7E6650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>
            <a:extLst>
              <a:ext uri="{FF2B5EF4-FFF2-40B4-BE49-F238E27FC236}">
                <a16:creationId xmlns="" xmlns:a16="http://schemas.microsoft.com/office/drawing/2014/main" id="{ECE112C1-C91B-4119-9B69-DFB6B64008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1268" name="Espaço Reservado para Número de Slide 3">
            <a:extLst>
              <a:ext uri="{FF2B5EF4-FFF2-40B4-BE49-F238E27FC236}">
                <a16:creationId xmlns="" xmlns:a16="http://schemas.microsoft.com/office/drawing/2014/main" id="{C034FB2A-6646-4769-954F-83D9F188F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D1F054-1D27-4C30-93F9-B40C9C3CA58D}" type="slidenum">
              <a:rPr lang="pt-BR" altLang="pt-BR"/>
              <a:pPr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73371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>
            <a:extLst>
              <a:ext uri="{FF2B5EF4-FFF2-40B4-BE49-F238E27FC236}">
                <a16:creationId xmlns="" xmlns:a16="http://schemas.microsoft.com/office/drawing/2014/main" id="{2A7F3D57-8BAA-46C1-B8DA-F05B7E6650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>
            <a:extLst>
              <a:ext uri="{FF2B5EF4-FFF2-40B4-BE49-F238E27FC236}">
                <a16:creationId xmlns="" xmlns:a16="http://schemas.microsoft.com/office/drawing/2014/main" id="{ECE112C1-C91B-4119-9B69-DFB6B64008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1268" name="Espaço Reservado para Número de Slide 3">
            <a:extLst>
              <a:ext uri="{FF2B5EF4-FFF2-40B4-BE49-F238E27FC236}">
                <a16:creationId xmlns="" xmlns:a16="http://schemas.microsoft.com/office/drawing/2014/main" id="{C034FB2A-6646-4769-954F-83D9F188F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D1F054-1D27-4C30-93F9-B40C9C3CA58D}" type="slidenum">
              <a:rPr lang="pt-BR" altLang="pt-BR"/>
              <a:pPr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93870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>
            <a:extLst>
              <a:ext uri="{FF2B5EF4-FFF2-40B4-BE49-F238E27FC236}">
                <a16:creationId xmlns="" xmlns:a16="http://schemas.microsoft.com/office/drawing/2014/main" id="{2A7F3D57-8BAA-46C1-B8DA-F05B7E6650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Espaço Reservado para Anotações 2">
            <a:extLst>
              <a:ext uri="{FF2B5EF4-FFF2-40B4-BE49-F238E27FC236}">
                <a16:creationId xmlns="" xmlns:a16="http://schemas.microsoft.com/office/drawing/2014/main" id="{ECE112C1-C91B-4119-9B69-DFB6B64008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1268" name="Espaço Reservado para Número de Slide 3">
            <a:extLst>
              <a:ext uri="{FF2B5EF4-FFF2-40B4-BE49-F238E27FC236}">
                <a16:creationId xmlns="" xmlns:a16="http://schemas.microsoft.com/office/drawing/2014/main" id="{C034FB2A-6646-4769-954F-83D9F188F7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D1F054-1D27-4C30-93F9-B40C9C3CA58D}" type="slidenum">
              <a:rPr lang="pt-BR" altLang="pt-BR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25377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Imagem de Slide 1">
            <a:extLst>
              <a:ext uri="{FF2B5EF4-FFF2-40B4-BE49-F238E27FC236}">
                <a16:creationId xmlns="" xmlns:a16="http://schemas.microsoft.com/office/drawing/2014/main" id="{DFF24E02-9A70-41FC-920D-03F173BE9F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Espaço Reservado para Anotações 2">
            <a:extLst>
              <a:ext uri="{FF2B5EF4-FFF2-40B4-BE49-F238E27FC236}">
                <a16:creationId xmlns="" xmlns:a16="http://schemas.microsoft.com/office/drawing/2014/main" id="{419DCD6F-0D69-4821-8F6F-A623B5DFFE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2292" name="Espaço Reservado para Número de Slide 3">
            <a:extLst>
              <a:ext uri="{FF2B5EF4-FFF2-40B4-BE49-F238E27FC236}">
                <a16:creationId xmlns="" xmlns:a16="http://schemas.microsoft.com/office/drawing/2014/main" id="{B921CCC2-8EA4-4988-9664-E7731FAB1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6AD7959-2439-4D09-8264-DC64E0A7CAC0}" type="slidenum">
              <a:rPr lang="pt-BR" altLang="pt-BR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60624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Imagem de Slide 1">
            <a:extLst>
              <a:ext uri="{FF2B5EF4-FFF2-40B4-BE49-F238E27FC236}">
                <a16:creationId xmlns="" xmlns:a16="http://schemas.microsoft.com/office/drawing/2014/main" id="{DFF24E02-9A70-41FC-920D-03F173BE9F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Espaço Reservado para Anotações 2">
            <a:extLst>
              <a:ext uri="{FF2B5EF4-FFF2-40B4-BE49-F238E27FC236}">
                <a16:creationId xmlns="" xmlns:a16="http://schemas.microsoft.com/office/drawing/2014/main" id="{419DCD6F-0D69-4821-8F6F-A623B5DFFE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2292" name="Espaço Reservado para Número de Slide 3">
            <a:extLst>
              <a:ext uri="{FF2B5EF4-FFF2-40B4-BE49-F238E27FC236}">
                <a16:creationId xmlns="" xmlns:a16="http://schemas.microsoft.com/office/drawing/2014/main" id="{B921CCC2-8EA4-4988-9664-E7731FAB1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6AD7959-2439-4D09-8264-DC64E0A7CAC0}" type="slidenum">
              <a:rPr lang="pt-BR" altLang="pt-BR"/>
              <a:pPr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23598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Imagem de Slide 1">
            <a:extLst>
              <a:ext uri="{FF2B5EF4-FFF2-40B4-BE49-F238E27FC236}">
                <a16:creationId xmlns="" xmlns:a16="http://schemas.microsoft.com/office/drawing/2014/main" id="{187A6B5A-9B65-4E29-A2CF-5C8728AA5D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6700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Espaço Reservado para Anotações 2">
            <a:extLst>
              <a:ext uri="{FF2B5EF4-FFF2-40B4-BE49-F238E27FC236}">
                <a16:creationId xmlns="" xmlns:a16="http://schemas.microsoft.com/office/drawing/2014/main" id="{4D84516A-6E32-47A8-9E51-688D70A9BD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3316" name="Espaço Reservado para Número de Slide 3">
            <a:extLst>
              <a:ext uri="{FF2B5EF4-FFF2-40B4-BE49-F238E27FC236}">
                <a16:creationId xmlns="" xmlns:a16="http://schemas.microsoft.com/office/drawing/2014/main" id="{C02D500B-3997-4358-9044-D1BAF6399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7669938-2187-4E47-922D-1C80F3399ADA}" type="slidenum">
              <a:rPr lang="pt-BR" altLang="pt-BR"/>
              <a:pPr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5946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25BDFA-BB36-4DB9-A07B-A74DC01BFADD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A7EC-42D9-4C6C-9035-2AD96DEC147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81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C3E87-0388-48E5-9EAF-33334BE90ED5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C992-2711-4468-B311-AD078530AF0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747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C3E87-0388-48E5-9EAF-33334BE90ED5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C992-2711-4468-B311-AD078530AF0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9164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C3E87-0388-48E5-9EAF-33334BE90ED5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C992-2711-4468-B311-AD078530AF07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881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C3E87-0388-48E5-9EAF-33334BE90ED5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C992-2711-4468-B311-AD078530AF0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29853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C3E87-0388-48E5-9EAF-33334BE90ED5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C992-2711-4468-B311-AD078530AF07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312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0C3E87-0388-48E5-9EAF-33334BE90ED5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9C992-2711-4468-B311-AD078530AF0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0926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425116-A631-44DB-AC9C-A8C275DFA823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D2044-910A-4EC1-B620-DBE01638C42C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54469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E6412E-8D06-4303-B2B0-2C4732B5236E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E8701-870C-471E-91DA-480F7B4D2F28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330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CBB6C6-7835-4F6C-8738-FE831E86C082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30B5-4543-4A5A-A1CF-28B2262EBD7B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2398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E4762D-DBE2-4A95-B043-5B543149A9B5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8F711-DB57-4587-99D7-EA8560C1D9AD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1853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BAFE2B-DFC8-4551-BBD9-22D03D8902A0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DB8F-FE4A-4F76-ACCF-1E12EAFF33B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440375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3919C-24BC-4F4E-B844-04F74713D75F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CA514-6974-468C-89E4-2CF6F01CC32A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807706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B8AC08-1F30-412C-8971-34614996FDA0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04090-5E33-4934-A876-CA3337707E81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1898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E8F854-049F-490B-828B-69D8B92006B8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77280-F2D5-421D-9C9C-2A6136533C7B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38223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69EF32-EB16-4595-A2CB-B69C2716BA6B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B33B2-282E-44C0-9B1C-0BE2460A327E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311499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A80278-A7A8-4873-84AE-37952235E6F9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6723-7C19-4C57-B379-43EB259A13D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7083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7000"/>
                <a:hueMod val="92000"/>
                <a:satMod val="169000"/>
                <a:lumMod val="93000"/>
                <a:lumOff val="7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AF0C3E87-0388-48E5-9EAF-33334BE90ED5}" type="datetimeFigureOut">
              <a:rPr lang="pt-BR" smtClean="0"/>
              <a:pPr>
                <a:defRPr/>
              </a:pPr>
              <a:t>26/11/2020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6F9C992-2711-4468-B311-AD078530AF0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13259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20" r:id="rId13"/>
    <p:sldLayoutId id="2147484521" r:id="rId14"/>
    <p:sldLayoutId id="2147484522" r:id="rId15"/>
    <p:sldLayoutId id="2147484523" r:id="rId16"/>
    <p:sldLayoutId id="21474845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gif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m 1">
            <a:extLst>
              <a:ext uri="{FF2B5EF4-FFF2-40B4-BE49-F238E27FC236}">
                <a16:creationId xmlns="" xmlns:a16="http://schemas.microsoft.com/office/drawing/2014/main" id="{45AD032F-8494-4B17-B3BC-172D40C9C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" b="98892" l="519" r="52233">
                        <a14:foregroundMark x1="6646" y1="50693" x2="7892" y2="51801"/>
                        <a14:foregroundMark x1="45691" y1="40720" x2="45898" y2="46122"/>
                        <a14:foregroundMark x1="27830" y1="3878" x2="27518" y2="5263"/>
                        <a14:foregroundMark x1="49740" y1="72992" x2="49637" y2="94598"/>
                        <a14:foregroundMark x1="2804" y1="96676" x2="37487" y2="96814"/>
                        <a14:foregroundMark x1="45483" y1="47922" x2="46002" y2="53463"/>
                        <a14:foregroundMark x1="48598" y1="56648" x2="48598" y2="57618"/>
                        <a14:foregroundMark x1="48702" y1="59280" x2="49117" y2="60388"/>
                        <a14:foregroundMark x1="5400" y1="53740" x2="4984" y2="58864"/>
                        <a14:foregroundMark x1="4673" y1="60111" x2="4984" y2="60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859"/>
          <a:stretch/>
        </p:blipFill>
        <p:spPr bwMode="auto">
          <a:xfrm>
            <a:off x="-10987" y="225355"/>
            <a:ext cx="4860032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Espaço Reservado para Conteúdo 2">
            <a:extLst>
              <a:ext uri="{FF2B5EF4-FFF2-40B4-BE49-F238E27FC236}">
                <a16:creationId xmlns="" xmlns:a16="http://schemas.microsoft.com/office/drawing/2014/main" id="{B762041A-A878-4130-A6AD-42F9764F8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5880" y="1470275"/>
            <a:ext cx="6624736" cy="3265188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marL="0" indent="0" algn="ctr">
              <a:buNone/>
            </a:pPr>
            <a:r>
              <a:rPr lang="pt-BR" altLang="pt-BR" sz="3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Gerenciamento do fluxo de pacientes na otimização do tempo de trabalho do pessoal da Divisão de Odontologia do HCM</a:t>
            </a:r>
          </a:p>
        </p:txBody>
      </p:sp>
      <p:pic>
        <p:nvPicPr>
          <p:cNvPr id="2052" name="Imagem 1">
            <a:extLst>
              <a:ext uri="{FF2B5EF4-FFF2-40B4-BE49-F238E27FC236}">
                <a16:creationId xmlns="" xmlns:a16="http://schemas.microsoft.com/office/drawing/2014/main" id="{05A7B15B-0262-4C22-AE38-880A19B69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31" y="376295"/>
            <a:ext cx="16652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Imagem 3">
            <a:extLst>
              <a:ext uri="{FF2B5EF4-FFF2-40B4-BE49-F238E27FC236}">
                <a16:creationId xmlns="" xmlns:a16="http://schemas.microsoft.com/office/drawing/2014/main" id="{5FA9795A-4907-443B-9646-069464F3A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12" y="236596"/>
            <a:ext cx="58578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CaixaDeTexto 4">
            <a:extLst>
              <a:ext uri="{FF2B5EF4-FFF2-40B4-BE49-F238E27FC236}">
                <a16:creationId xmlns="" xmlns:a16="http://schemas.microsoft.com/office/drawing/2014/main" id="{E5957F16-C866-44EA-8B5E-3085D795FA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880" y="5166383"/>
            <a:ext cx="6624735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pt-BR" altLang="pt-BR" dirty="0"/>
              <a:t>Oficial aluno</a:t>
            </a:r>
            <a:r>
              <a:rPr lang="pt-BR" altLang="pt-BR" dirty="0" smtClean="0"/>
              <a:t>: CC (CD) LUCIANA</a:t>
            </a:r>
            <a:endParaRPr lang="pt-BR" altLang="pt-BR" dirty="0"/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pt-BR" altLang="pt-BR" dirty="0"/>
              <a:t>Orientador</a:t>
            </a:r>
            <a:r>
              <a:rPr lang="pt-BR" altLang="pt-BR" dirty="0" smtClean="0"/>
              <a:t>: Gisele Pinto de Oliveira</a:t>
            </a:r>
            <a:endParaRPr lang="pt-BR" altLang="pt-BR" dirty="0"/>
          </a:p>
        </p:txBody>
      </p:sp>
      <p:sp>
        <p:nvSpPr>
          <p:cNvPr id="2055" name="CaixaDeTexto 5">
            <a:extLst>
              <a:ext uri="{FF2B5EF4-FFF2-40B4-BE49-F238E27FC236}">
                <a16:creationId xmlns="" xmlns:a16="http://schemas.microsoft.com/office/drawing/2014/main" id="{02A4C0D1-C416-4CA6-99DB-19711666C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9287" y="6135912"/>
            <a:ext cx="6336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pt-BR" altLang="pt-BR" dirty="0" smtClean="0"/>
              <a:t>RJ, 26 </a:t>
            </a:r>
            <a:r>
              <a:rPr lang="pt-BR" altLang="pt-BR" dirty="0"/>
              <a:t>e </a:t>
            </a:r>
            <a:r>
              <a:rPr lang="pt-BR" altLang="pt-BR" dirty="0" smtClean="0"/>
              <a:t>27 </a:t>
            </a:r>
            <a:r>
              <a:rPr lang="pt-BR" altLang="pt-BR" dirty="0"/>
              <a:t>de </a:t>
            </a:r>
            <a:r>
              <a:rPr lang="pt-BR" altLang="pt-BR" dirty="0" smtClean="0"/>
              <a:t>novembro de 2020</a:t>
            </a:r>
            <a:endParaRPr lang="pt-BR" alt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>
            <a:extLst>
              <a:ext uri="{FF2B5EF4-FFF2-40B4-BE49-F238E27FC236}">
                <a16:creationId xmlns="" xmlns:a16="http://schemas.microsoft.com/office/drawing/2014/main" id="{FBF2A54B-280D-49E2-836F-2113637BD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51095"/>
            <a:ext cx="11521280" cy="1073649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  <a:sp3d extrusionH="57150">
              <a:bevelT w="38100" h="38100"/>
            </a:sp3d>
          </a:bodyPr>
          <a:lstStyle/>
          <a:p>
            <a:pPr algn="ctr"/>
            <a:r>
              <a:rPr lang="pt-BR" altLang="pt-B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Análise e descrição da situação</a:t>
            </a:r>
            <a:r>
              <a:rPr lang="pt-BR" alt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-problema</a:t>
            </a:r>
            <a:endParaRPr lang="pt-BR" alt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898;p20"/>
          <p:cNvSpPr txBox="1">
            <a:spLocks/>
          </p:cNvSpPr>
          <p:nvPr/>
        </p:nvSpPr>
        <p:spPr>
          <a:xfrm>
            <a:off x="953624" y="1698199"/>
            <a:ext cx="4680520" cy="576064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SITUAÇÃO-PROBLEMA</a:t>
            </a:r>
            <a:endParaRPr lang="pt-BR" sz="240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953624" y="2348880"/>
            <a:ext cx="10009113" cy="1596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None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Inadequado </a:t>
            </a:r>
            <a:r>
              <a:rPr lang="pt-BR" altLang="pt-BR" sz="2400" dirty="0">
                <a:solidFill>
                  <a:schemeClr val="tx1"/>
                </a:solidFill>
                <a:cs typeface="Arial" panose="020B0604020202020204" pitchFamily="34" charset="0"/>
              </a:rPr>
              <a:t>gerenciamento do fluxo de pacientes na Divisão de Odontologia do Hospital Central da Marinha</a:t>
            </a:r>
            <a:endParaRPr lang="pt-BR" altLang="pt-BR" sz="24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446984"/>
            <a:ext cx="2664296" cy="2060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1982" r="11665" b="1354"/>
          <a:stretch/>
        </p:blipFill>
        <p:spPr>
          <a:xfrm>
            <a:off x="2279576" y="82064"/>
            <a:ext cx="7754342" cy="673179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 rot="16200000">
            <a:off x="3447161" y="2900733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solidFill>
                  <a:srgbClr val="002060"/>
                </a:solidFill>
              </a:rPr>
              <a:t>RECEPÇÃO </a:t>
            </a:r>
          </a:p>
          <a:p>
            <a:pPr algn="ctr"/>
            <a:r>
              <a:rPr lang="pt-BR" sz="1000" dirty="0">
                <a:solidFill>
                  <a:srgbClr val="002060"/>
                </a:solidFill>
              </a:rPr>
              <a:t>MPI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571744" y="281282"/>
            <a:ext cx="1015431" cy="430887"/>
          </a:xfrm>
          <a:prstGeom prst="rect">
            <a:avLst/>
          </a:prstGeom>
          <a:solidFill>
            <a:srgbClr val="C5D6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rgbClr val="002060"/>
                </a:solidFill>
              </a:rPr>
              <a:t>RECEPÇÃO </a:t>
            </a:r>
          </a:p>
          <a:p>
            <a:pPr algn="ctr"/>
            <a:r>
              <a:rPr lang="pt-BR" sz="1100" b="1" dirty="0">
                <a:solidFill>
                  <a:srgbClr val="002060"/>
                </a:solidFill>
              </a:rPr>
              <a:t>ODONTO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674839" y="1324187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002060"/>
                </a:solidFill>
              </a:rPr>
              <a:t>WC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085479" y="3886087"/>
            <a:ext cx="7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rgbClr val="002060"/>
                </a:solidFill>
              </a:rPr>
              <a:t>SALA </a:t>
            </a:r>
          </a:p>
          <a:p>
            <a:pPr algn="ctr"/>
            <a:r>
              <a:rPr lang="pt-BR" sz="800" dirty="0">
                <a:solidFill>
                  <a:srgbClr val="002060"/>
                </a:solidFill>
              </a:rPr>
              <a:t>CHEFIA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440907" y="2440000"/>
            <a:ext cx="130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02060"/>
                </a:solidFill>
              </a:rPr>
              <a:t>Nº5             Nº6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322987" y="2080128"/>
            <a:ext cx="1461359" cy="400110"/>
          </a:xfrm>
          <a:prstGeom prst="rect">
            <a:avLst/>
          </a:prstGeom>
          <a:solidFill>
            <a:srgbClr val="C5D6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002060"/>
                </a:solidFill>
              </a:rPr>
              <a:t>CONSULTÓRIOS ODONTOLÓGICOS</a:t>
            </a:r>
          </a:p>
        </p:txBody>
      </p:sp>
      <p:sp>
        <p:nvSpPr>
          <p:cNvPr id="11" name="CaixaDeTexto 10"/>
          <p:cNvSpPr txBox="1"/>
          <p:nvPr/>
        </p:nvSpPr>
        <p:spPr>
          <a:xfrm rot="16200000">
            <a:off x="5588135" y="5683238"/>
            <a:ext cx="1359981" cy="400110"/>
          </a:xfrm>
          <a:prstGeom prst="rect">
            <a:avLst/>
          </a:prstGeom>
          <a:solidFill>
            <a:srgbClr val="C5D6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002060"/>
                </a:solidFill>
              </a:rPr>
              <a:t>CONSULTÓRIOS ODONTOLÓGICOS</a:t>
            </a:r>
          </a:p>
        </p:txBody>
      </p:sp>
      <p:sp>
        <p:nvSpPr>
          <p:cNvPr id="12" name="CaixaDeTexto 11"/>
          <p:cNvSpPr txBox="1"/>
          <p:nvPr/>
        </p:nvSpPr>
        <p:spPr>
          <a:xfrm rot="16200000">
            <a:off x="5922779" y="5781791"/>
            <a:ext cx="1419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solidFill>
                  <a:srgbClr val="002060"/>
                </a:solidFill>
              </a:rPr>
              <a:t>Nº8                      Nº7 </a:t>
            </a:r>
            <a:endParaRPr lang="pt-BR" sz="1000" dirty="0">
              <a:solidFill>
                <a:srgbClr val="00206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29375" y="5195096"/>
            <a:ext cx="1876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02060"/>
                </a:solidFill>
              </a:rPr>
              <a:t>Nº4                          </a:t>
            </a:r>
            <a:r>
              <a:rPr lang="pt-BR" sz="1100" dirty="0" smtClean="0">
                <a:solidFill>
                  <a:srgbClr val="002060"/>
                </a:solidFill>
              </a:rPr>
              <a:t>      </a:t>
            </a:r>
            <a:r>
              <a:rPr lang="pt-BR" sz="1100" dirty="0">
                <a:solidFill>
                  <a:srgbClr val="002060"/>
                </a:solidFill>
              </a:rPr>
              <a:t>Nº1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790248" y="6184113"/>
            <a:ext cx="1876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02060"/>
                </a:solidFill>
              </a:rPr>
              <a:t>Nº3                               </a:t>
            </a:r>
            <a:r>
              <a:rPr lang="pt-BR" sz="1100" dirty="0" smtClean="0">
                <a:solidFill>
                  <a:srgbClr val="002060"/>
                </a:solidFill>
              </a:rPr>
              <a:t> Nº2 </a:t>
            </a:r>
            <a:endParaRPr lang="pt-BR" sz="1100" dirty="0">
              <a:solidFill>
                <a:srgbClr val="00206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628270" y="4807136"/>
            <a:ext cx="13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rgbClr val="002060"/>
                </a:solidFill>
              </a:rPr>
              <a:t>CONSULTÓRIOS MÉDICOS</a:t>
            </a:r>
          </a:p>
          <a:p>
            <a:pPr algn="ctr"/>
            <a:r>
              <a:rPr lang="pt-BR" sz="800" dirty="0">
                <a:solidFill>
                  <a:srgbClr val="002060"/>
                </a:solidFill>
              </a:rPr>
              <a:t>(MPI)</a:t>
            </a:r>
          </a:p>
        </p:txBody>
      </p:sp>
      <p:sp>
        <p:nvSpPr>
          <p:cNvPr id="16" name="Elipse 15"/>
          <p:cNvSpPr/>
          <p:nvPr/>
        </p:nvSpPr>
        <p:spPr>
          <a:xfrm>
            <a:off x="6432968" y="849880"/>
            <a:ext cx="423317" cy="41375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2060"/>
                </a:solidFill>
              </a:rPr>
              <a:t>1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6896016" y="1706822"/>
            <a:ext cx="578374" cy="1218122"/>
            <a:chOff x="548737" y="1422168"/>
            <a:chExt cx="578374" cy="1218122"/>
          </a:xfrm>
        </p:grpSpPr>
        <p:grpSp>
          <p:nvGrpSpPr>
            <p:cNvPr id="19" name="Grupo 18"/>
            <p:cNvGrpSpPr/>
            <p:nvPr/>
          </p:nvGrpSpPr>
          <p:grpSpPr>
            <a:xfrm>
              <a:off x="548739" y="1422168"/>
              <a:ext cx="578372" cy="147634"/>
              <a:chOff x="3196159" y="1846053"/>
              <a:chExt cx="673245" cy="163902"/>
            </a:xfrm>
          </p:grpSpPr>
          <p:sp>
            <p:nvSpPr>
              <p:cNvPr id="50" name="Retângulo 49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52" name="Retângulo 51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53" name="Conector reto 52"/>
              <p:cNvCxnSpPr>
                <a:stCxn id="50" idx="3"/>
                <a:endCxn id="51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o 19"/>
            <p:cNvGrpSpPr/>
            <p:nvPr/>
          </p:nvGrpSpPr>
          <p:grpSpPr>
            <a:xfrm>
              <a:off x="548739" y="1643619"/>
              <a:ext cx="578372" cy="147634"/>
              <a:chOff x="3196159" y="1846053"/>
              <a:chExt cx="673245" cy="163902"/>
            </a:xfrm>
          </p:grpSpPr>
          <p:sp>
            <p:nvSpPr>
              <p:cNvPr id="45" name="Retângulo 44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46" name="Retângulo 45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47" name="Retângulo 46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8" name="Conector reto 47"/>
              <p:cNvCxnSpPr>
                <a:stCxn id="45" idx="3"/>
                <a:endCxn id="46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upo 20"/>
            <p:cNvGrpSpPr/>
            <p:nvPr/>
          </p:nvGrpSpPr>
          <p:grpSpPr>
            <a:xfrm>
              <a:off x="548737" y="1862953"/>
              <a:ext cx="578372" cy="147634"/>
              <a:chOff x="3196159" y="1846053"/>
              <a:chExt cx="673245" cy="163902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41" name="Retângulo 40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42" name="Retângulo 41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3" name="Conector reto 42"/>
              <p:cNvCxnSpPr>
                <a:stCxn id="40" idx="3"/>
                <a:endCxn id="41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o 21"/>
            <p:cNvGrpSpPr/>
            <p:nvPr/>
          </p:nvGrpSpPr>
          <p:grpSpPr>
            <a:xfrm>
              <a:off x="548737" y="2071534"/>
              <a:ext cx="578372" cy="147634"/>
              <a:chOff x="3196159" y="1846053"/>
              <a:chExt cx="673245" cy="163902"/>
            </a:xfrm>
          </p:grpSpPr>
          <p:sp>
            <p:nvSpPr>
              <p:cNvPr id="35" name="Retângulo 34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36" name="Retângulo 35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37" name="Retângulo 36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38" name="Conector reto 37"/>
              <p:cNvCxnSpPr>
                <a:stCxn id="35" idx="3"/>
                <a:endCxn id="36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o 22"/>
            <p:cNvGrpSpPr/>
            <p:nvPr/>
          </p:nvGrpSpPr>
          <p:grpSpPr>
            <a:xfrm>
              <a:off x="548737" y="2280112"/>
              <a:ext cx="578372" cy="147634"/>
              <a:chOff x="3196159" y="1846053"/>
              <a:chExt cx="673245" cy="163902"/>
            </a:xfrm>
          </p:grpSpPr>
          <p:sp>
            <p:nvSpPr>
              <p:cNvPr id="30" name="Retângulo 29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33" name="Conector reto 32"/>
              <p:cNvCxnSpPr>
                <a:stCxn id="30" idx="3"/>
                <a:endCxn id="31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/>
            <p:cNvGrpSpPr/>
            <p:nvPr/>
          </p:nvGrpSpPr>
          <p:grpSpPr>
            <a:xfrm>
              <a:off x="548737" y="2492656"/>
              <a:ext cx="578372" cy="147634"/>
              <a:chOff x="3196159" y="1846053"/>
              <a:chExt cx="673245" cy="163902"/>
            </a:xfrm>
          </p:grpSpPr>
          <p:sp>
            <p:nvSpPr>
              <p:cNvPr id="25" name="Retângulo 24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8" name="Conector reto 27"/>
              <p:cNvCxnSpPr>
                <a:stCxn id="25" idx="3"/>
                <a:endCxn id="26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upo 54"/>
          <p:cNvGrpSpPr/>
          <p:nvPr/>
        </p:nvGrpSpPr>
        <p:grpSpPr>
          <a:xfrm>
            <a:off x="5663952" y="1706822"/>
            <a:ext cx="578374" cy="1218122"/>
            <a:chOff x="548737" y="1422168"/>
            <a:chExt cx="578374" cy="1218122"/>
          </a:xfrm>
        </p:grpSpPr>
        <p:grpSp>
          <p:nvGrpSpPr>
            <p:cNvPr id="56" name="Grupo 55"/>
            <p:cNvGrpSpPr/>
            <p:nvPr/>
          </p:nvGrpSpPr>
          <p:grpSpPr>
            <a:xfrm>
              <a:off x="548739" y="1422168"/>
              <a:ext cx="578372" cy="147634"/>
              <a:chOff x="3196159" y="1846053"/>
              <a:chExt cx="673245" cy="163902"/>
            </a:xfrm>
          </p:grpSpPr>
          <p:sp>
            <p:nvSpPr>
              <p:cNvPr id="87" name="Retângulo 86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tângulo 87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Retângulo 88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90" name="Conector reto 89"/>
              <p:cNvCxnSpPr>
                <a:stCxn id="87" idx="3"/>
                <a:endCxn id="88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upo 56"/>
            <p:cNvGrpSpPr/>
            <p:nvPr/>
          </p:nvGrpSpPr>
          <p:grpSpPr>
            <a:xfrm>
              <a:off x="548739" y="1643619"/>
              <a:ext cx="578372" cy="147634"/>
              <a:chOff x="3196159" y="1846053"/>
              <a:chExt cx="673245" cy="163902"/>
            </a:xfrm>
          </p:grpSpPr>
          <p:sp>
            <p:nvSpPr>
              <p:cNvPr id="82" name="Retângulo 81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83" name="Retângulo 82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84" name="Retângulo 83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85" name="Conector reto 84"/>
              <p:cNvCxnSpPr>
                <a:stCxn id="82" idx="3"/>
                <a:endCxn id="83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Conector reto 85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upo 57"/>
            <p:cNvGrpSpPr/>
            <p:nvPr/>
          </p:nvGrpSpPr>
          <p:grpSpPr>
            <a:xfrm>
              <a:off x="548737" y="1862953"/>
              <a:ext cx="578372" cy="147634"/>
              <a:chOff x="3196159" y="1846053"/>
              <a:chExt cx="673245" cy="163902"/>
            </a:xfrm>
          </p:grpSpPr>
          <p:sp>
            <p:nvSpPr>
              <p:cNvPr id="77" name="Retângulo 76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79" name="Retângulo 78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80" name="Conector reto 79"/>
              <p:cNvCxnSpPr>
                <a:stCxn id="77" idx="3"/>
                <a:endCxn id="78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upo 58"/>
            <p:cNvGrpSpPr/>
            <p:nvPr/>
          </p:nvGrpSpPr>
          <p:grpSpPr>
            <a:xfrm>
              <a:off x="548737" y="2071534"/>
              <a:ext cx="578372" cy="147634"/>
              <a:chOff x="3196159" y="1846053"/>
              <a:chExt cx="673245" cy="163902"/>
            </a:xfrm>
          </p:grpSpPr>
          <p:sp>
            <p:nvSpPr>
              <p:cNvPr id="72" name="Retângulo 71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75" name="Conector reto 74"/>
              <p:cNvCxnSpPr>
                <a:stCxn id="72" idx="3"/>
                <a:endCxn id="73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6" name="Conector reto 75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upo 59"/>
            <p:cNvGrpSpPr/>
            <p:nvPr/>
          </p:nvGrpSpPr>
          <p:grpSpPr>
            <a:xfrm>
              <a:off x="548737" y="2280112"/>
              <a:ext cx="578372" cy="147634"/>
              <a:chOff x="3196159" y="1846053"/>
              <a:chExt cx="673245" cy="163902"/>
            </a:xfrm>
          </p:grpSpPr>
          <p:sp>
            <p:nvSpPr>
              <p:cNvPr id="67" name="Retângulo 66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68" name="Retângulo 67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69" name="Retângulo 68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70" name="Conector reto 69"/>
              <p:cNvCxnSpPr>
                <a:stCxn id="67" idx="3"/>
                <a:endCxn id="68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upo 60"/>
            <p:cNvGrpSpPr/>
            <p:nvPr/>
          </p:nvGrpSpPr>
          <p:grpSpPr>
            <a:xfrm>
              <a:off x="548737" y="2492656"/>
              <a:ext cx="578372" cy="147634"/>
              <a:chOff x="3196159" y="1846053"/>
              <a:chExt cx="673245" cy="163902"/>
            </a:xfrm>
          </p:grpSpPr>
          <p:sp>
            <p:nvSpPr>
              <p:cNvPr id="62" name="Retângulo 61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Retângulo 63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65" name="Conector reto 64"/>
              <p:cNvCxnSpPr>
                <a:stCxn id="62" idx="3"/>
                <a:endCxn id="63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" name="Conector reto 65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upo 91"/>
          <p:cNvGrpSpPr/>
          <p:nvPr/>
        </p:nvGrpSpPr>
        <p:grpSpPr>
          <a:xfrm>
            <a:off x="4581522" y="1706822"/>
            <a:ext cx="578374" cy="1218122"/>
            <a:chOff x="548737" y="1422168"/>
            <a:chExt cx="578374" cy="1218122"/>
          </a:xfrm>
        </p:grpSpPr>
        <p:grpSp>
          <p:nvGrpSpPr>
            <p:cNvPr id="93" name="Grupo 92"/>
            <p:cNvGrpSpPr/>
            <p:nvPr/>
          </p:nvGrpSpPr>
          <p:grpSpPr>
            <a:xfrm>
              <a:off x="548739" y="1422168"/>
              <a:ext cx="578372" cy="147634"/>
              <a:chOff x="3196159" y="1846053"/>
              <a:chExt cx="673245" cy="163902"/>
            </a:xfrm>
          </p:grpSpPr>
          <p:sp>
            <p:nvSpPr>
              <p:cNvPr id="124" name="Retângulo 123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25" name="Retângulo 124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26" name="Retângulo 125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27" name="Conector reto 126"/>
              <p:cNvCxnSpPr>
                <a:stCxn id="124" idx="3"/>
                <a:endCxn id="125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8" name="Conector reto 127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upo 93"/>
            <p:cNvGrpSpPr/>
            <p:nvPr/>
          </p:nvGrpSpPr>
          <p:grpSpPr>
            <a:xfrm>
              <a:off x="548739" y="1643619"/>
              <a:ext cx="578372" cy="147634"/>
              <a:chOff x="3196159" y="1846053"/>
              <a:chExt cx="673245" cy="163902"/>
            </a:xfrm>
          </p:grpSpPr>
          <p:sp>
            <p:nvSpPr>
              <p:cNvPr id="119" name="Retângulo 118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20" name="Retângulo 119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21" name="Retângulo 120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22" name="Conector reto 121"/>
              <p:cNvCxnSpPr>
                <a:stCxn id="119" idx="3"/>
                <a:endCxn id="120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upo 94"/>
            <p:cNvGrpSpPr/>
            <p:nvPr/>
          </p:nvGrpSpPr>
          <p:grpSpPr>
            <a:xfrm>
              <a:off x="548737" y="1862953"/>
              <a:ext cx="578372" cy="147634"/>
              <a:chOff x="3196159" y="1846053"/>
              <a:chExt cx="673245" cy="163902"/>
            </a:xfrm>
          </p:grpSpPr>
          <p:sp>
            <p:nvSpPr>
              <p:cNvPr id="114" name="Retângulo 113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15" name="Retângulo 114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16" name="Retângulo 115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17" name="Conector reto 116"/>
              <p:cNvCxnSpPr>
                <a:stCxn id="114" idx="3"/>
                <a:endCxn id="115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upo 95"/>
            <p:cNvGrpSpPr/>
            <p:nvPr/>
          </p:nvGrpSpPr>
          <p:grpSpPr>
            <a:xfrm>
              <a:off x="548737" y="2071534"/>
              <a:ext cx="578372" cy="147634"/>
              <a:chOff x="3196159" y="1846053"/>
              <a:chExt cx="673245" cy="163902"/>
            </a:xfrm>
          </p:grpSpPr>
          <p:sp>
            <p:nvSpPr>
              <p:cNvPr id="109" name="Retângulo 108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10" name="Retângulo 109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11" name="Retângulo 110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12" name="Conector reto 111"/>
              <p:cNvCxnSpPr>
                <a:stCxn id="109" idx="3"/>
                <a:endCxn id="110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Conector reto 112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upo 96"/>
            <p:cNvGrpSpPr/>
            <p:nvPr/>
          </p:nvGrpSpPr>
          <p:grpSpPr>
            <a:xfrm>
              <a:off x="548737" y="2280112"/>
              <a:ext cx="578372" cy="147634"/>
              <a:chOff x="3196159" y="1846053"/>
              <a:chExt cx="673245" cy="163902"/>
            </a:xfrm>
          </p:grpSpPr>
          <p:sp>
            <p:nvSpPr>
              <p:cNvPr id="104" name="Retângulo 103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06" name="Retângulo 105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07" name="Conector reto 106"/>
              <p:cNvCxnSpPr>
                <a:stCxn id="104" idx="3"/>
                <a:endCxn id="105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8" name="Conector reto 107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upo 97"/>
            <p:cNvGrpSpPr/>
            <p:nvPr/>
          </p:nvGrpSpPr>
          <p:grpSpPr>
            <a:xfrm>
              <a:off x="548737" y="2492656"/>
              <a:ext cx="578372" cy="147634"/>
              <a:chOff x="3196159" y="1846053"/>
              <a:chExt cx="673245" cy="163902"/>
            </a:xfrm>
          </p:grpSpPr>
          <p:sp>
            <p:nvSpPr>
              <p:cNvPr id="99" name="Retângulo 98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02" name="Conector reto 101"/>
              <p:cNvCxnSpPr>
                <a:stCxn id="99" idx="3"/>
                <a:endCxn id="100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upo 1"/>
          <p:cNvGrpSpPr/>
          <p:nvPr/>
        </p:nvGrpSpPr>
        <p:grpSpPr>
          <a:xfrm>
            <a:off x="5312569" y="398776"/>
            <a:ext cx="3558541" cy="4460786"/>
            <a:chOff x="5312569" y="398776"/>
            <a:chExt cx="3558541" cy="4460786"/>
          </a:xfrm>
        </p:grpSpPr>
        <p:cxnSp>
          <p:nvCxnSpPr>
            <p:cNvPr id="129" name="Conector angulado 128"/>
            <p:cNvCxnSpPr/>
            <p:nvPr/>
          </p:nvCxnSpPr>
          <p:spPr>
            <a:xfrm rot="16200000" flipH="1">
              <a:off x="4785089" y="926256"/>
              <a:ext cx="3030226" cy="1975266"/>
            </a:xfrm>
            <a:prstGeom prst="bentConnector3">
              <a:avLst>
                <a:gd name="adj1" fmla="val 100042"/>
              </a:avLst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Conector angulado 129"/>
            <p:cNvCxnSpPr/>
            <p:nvPr/>
          </p:nvCxnSpPr>
          <p:spPr>
            <a:xfrm rot="16200000" flipH="1">
              <a:off x="7075881" y="3657610"/>
              <a:ext cx="1420773" cy="972960"/>
            </a:xfrm>
            <a:prstGeom prst="bentConnector3">
              <a:avLst>
                <a:gd name="adj1" fmla="val 100200"/>
              </a:avLst>
            </a:prstGeom>
            <a:ln w="28575">
              <a:solidFill>
                <a:srgbClr val="FF0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1" name="Conector angulado 130"/>
            <p:cNvCxnSpPr/>
            <p:nvPr/>
          </p:nvCxnSpPr>
          <p:spPr>
            <a:xfrm flipV="1">
              <a:off x="8267802" y="4462088"/>
              <a:ext cx="603308" cy="397474"/>
            </a:xfrm>
            <a:prstGeom prst="bentConnector3">
              <a:avLst>
                <a:gd name="adj1" fmla="val 131466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Conector angulado 131"/>
            <p:cNvCxnSpPr>
              <a:endCxn id="16" idx="0"/>
            </p:cNvCxnSpPr>
            <p:nvPr/>
          </p:nvCxnSpPr>
          <p:spPr>
            <a:xfrm>
              <a:off x="5347099" y="419244"/>
              <a:ext cx="1297528" cy="430636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36" name="Conector de seta reta 135"/>
          <p:cNvCxnSpPr/>
          <p:nvPr/>
        </p:nvCxnSpPr>
        <p:spPr>
          <a:xfrm flipV="1">
            <a:off x="8006614" y="829799"/>
            <a:ext cx="329864" cy="378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7" name="CaixaDeTexto 136"/>
          <p:cNvSpPr txBox="1"/>
          <p:nvPr/>
        </p:nvSpPr>
        <p:spPr>
          <a:xfrm>
            <a:off x="8344453" y="316472"/>
            <a:ext cx="146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002060"/>
                </a:solidFill>
              </a:rPr>
              <a:t>Fluxo 1 - Paciente</a:t>
            </a:r>
          </a:p>
          <a:p>
            <a:r>
              <a:rPr lang="pt-BR" sz="1200" dirty="0">
                <a:solidFill>
                  <a:srgbClr val="002060"/>
                </a:solidFill>
              </a:rPr>
              <a:t>Fluxo 2 - Auxiliar</a:t>
            </a:r>
          </a:p>
          <a:p>
            <a:r>
              <a:rPr lang="pt-BR" sz="1200" dirty="0">
                <a:solidFill>
                  <a:srgbClr val="002060"/>
                </a:solidFill>
              </a:rPr>
              <a:t>Fluxo 3 - Dentistas</a:t>
            </a:r>
          </a:p>
        </p:txBody>
      </p:sp>
      <p:cxnSp>
        <p:nvCxnSpPr>
          <p:cNvPr id="138" name="Conector de seta reta 137"/>
          <p:cNvCxnSpPr/>
          <p:nvPr/>
        </p:nvCxnSpPr>
        <p:spPr>
          <a:xfrm flipV="1">
            <a:off x="8017619" y="636606"/>
            <a:ext cx="329864" cy="3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9" name="Conector de seta reta 138"/>
          <p:cNvCxnSpPr/>
          <p:nvPr/>
        </p:nvCxnSpPr>
        <p:spPr>
          <a:xfrm flipV="1">
            <a:off x="8017619" y="438072"/>
            <a:ext cx="329864" cy="3786"/>
          </a:xfrm>
          <a:prstGeom prst="straightConnector1">
            <a:avLst/>
          </a:prstGeom>
          <a:ln>
            <a:solidFill>
              <a:srgbClr val="0099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0" name="Conector angulado 139"/>
          <p:cNvCxnSpPr/>
          <p:nvPr/>
        </p:nvCxnSpPr>
        <p:spPr>
          <a:xfrm rot="5400000" flipH="1" flipV="1">
            <a:off x="4656943" y="2187458"/>
            <a:ext cx="2905078" cy="1056396"/>
          </a:xfrm>
          <a:prstGeom prst="bentConnector3">
            <a:avLst>
              <a:gd name="adj1" fmla="val 34577"/>
            </a:avLst>
          </a:prstGeom>
          <a:ln w="28575">
            <a:solidFill>
              <a:srgbClr val="0099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1" name="Conector reto 140"/>
          <p:cNvCxnSpPr/>
          <p:nvPr/>
        </p:nvCxnSpPr>
        <p:spPr>
          <a:xfrm flipV="1">
            <a:off x="3347554" y="4170643"/>
            <a:ext cx="1698191" cy="12175"/>
          </a:xfrm>
          <a:prstGeom prst="line">
            <a:avLst/>
          </a:prstGeom>
          <a:ln>
            <a:solidFill>
              <a:srgbClr val="0099F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2" name="Conector angulado 141"/>
          <p:cNvCxnSpPr/>
          <p:nvPr/>
        </p:nvCxnSpPr>
        <p:spPr>
          <a:xfrm rot="10800000">
            <a:off x="5067243" y="4172435"/>
            <a:ext cx="2031319" cy="1568832"/>
          </a:xfrm>
          <a:prstGeom prst="bentConnector3">
            <a:avLst>
              <a:gd name="adj1" fmla="val 33"/>
            </a:avLst>
          </a:prstGeom>
          <a:ln w="28575">
            <a:solidFill>
              <a:srgbClr val="0099FF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9" name="CaixaDeTexto 148"/>
          <p:cNvSpPr txBox="1"/>
          <p:nvPr/>
        </p:nvSpPr>
        <p:spPr>
          <a:xfrm>
            <a:off x="7873743" y="5640637"/>
            <a:ext cx="1666001" cy="461665"/>
          </a:xfrm>
          <a:prstGeom prst="rect">
            <a:avLst/>
          </a:prstGeom>
          <a:solidFill>
            <a:srgbClr val="C5D6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02060"/>
                </a:solidFill>
              </a:rPr>
              <a:t>CONSULTÓRIOS ODONTOLÓGICOS</a:t>
            </a:r>
          </a:p>
        </p:txBody>
      </p:sp>
      <p:cxnSp>
        <p:nvCxnSpPr>
          <p:cNvPr id="150" name="Conector angulado 149"/>
          <p:cNvCxnSpPr>
            <a:stCxn id="16" idx="3"/>
            <a:endCxn id="125" idx="0"/>
          </p:cNvCxnSpPr>
          <p:nvPr/>
        </p:nvCxnSpPr>
        <p:spPr>
          <a:xfrm rot="5400000">
            <a:off x="5430944" y="642805"/>
            <a:ext cx="503784" cy="1624250"/>
          </a:xfrm>
          <a:prstGeom prst="bentConnector3">
            <a:avLst>
              <a:gd name="adj1" fmla="val -7"/>
            </a:avLst>
          </a:prstGeom>
          <a:ln w="28575">
            <a:solidFill>
              <a:srgbClr val="0099FF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1" name="Seta para a direita 150"/>
          <p:cNvSpPr/>
          <p:nvPr/>
        </p:nvSpPr>
        <p:spPr>
          <a:xfrm rot="16200000">
            <a:off x="6760334" y="6153274"/>
            <a:ext cx="1037646" cy="4424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002060"/>
                </a:solidFill>
              </a:rPr>
              <a:t>ENTRADA</a:t>
            </a:r>
          </a:p>
        </p:txBody>
      </p:sp>
      <p:sp>
        <p:nvSpPr>
          <p:cNvPr id="155" name="Seta para a direita 154"/>
          <p:cNvSpPr/>
          <p:nvPr/>
        </p:nvSpPr>
        <p:spPr>
          <a:xfrm>
            <a:off x="1981425" y="3974072"/>
            <a:ext cx="1215638" cy="388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ENTRADA</a:t>
            </a:r>
          </a:p>
        </p:txBody>
      </p:sp>
      <p:sp>
        <p:nvSpPr>
          <p:cNvPr id="169" name="Elipse 168"/>
          <p:cNvSpPr/>
          <p:nvPr/>
        </p:nvSpPr>
        <p:spPr>
          <a:xfrm>
            <a:off x="8487049" y="4341258"/>
            <a:ext cx="423317" cy="41375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2060"/>
                </a:solidFill>
              </a:rPr>
              <a:t>2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6728602" y="2676586"/>
            <a:ext cx="2751774" cy="3774531"/>
            <a:chOff x="6728602" y="2676586"/>
            <a:chExt cx="2751774" cy="3774531"/>
          </a:xfrm>
        </p:grpSpPr>
        <p:cxnSp>
          <p:nvCxnSpPr>
            <p:cNvPr id="133" name="Conector reto 132"/>
            <p:cNvCxnSpPr/>
            <p:nvPr/>
          </p:nvCxnSpPr>
          <p:spPr>
            <a:xfrm flipH="1">
              <a:off x="7510605" y="3023815"/>
              <a:ext cx="660941" cy="69136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Conector angulado 142"/>
            <p:cNvCxnSpPr/>
            <p:nvPr/>
          </p:nvCxnSpPr>
          <p:spPr>
            <a:xfrm rot="5400000">
              <a:off x="6513332" y="5456982"/>
              <a:ext cx="1242467" cy="745803"/>
            </a:xfrm>
            <a:prstGeom prst="bentConnector3">
              <a:avLst>
                <a:gd name="adj1" fmla="val 99677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4" name="Conector angulado 143"/>
            <p:cNvCxnSpPr/>
            <p:nvPr/>
          </p:nvCxnSpPr>
          <p:spPr>
            <a:xfrm rot="10800000" flipV="1">
              <a:off x="6728602" y="5025072"/>
              <a:ext cx="1566097" cy="319256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5" name="Conector angulado 144"/>
            <p:cNvCxnSpPr/>
            <p:nvPr/>
          </p:nvCxnSpPr>
          <p:spPr>
            <a:xfrm flipV="1">
              <a:off x="8294699" y="4641466"/>
              <a:ext cx="605346" cy="379470"/>
            </a:xfrm>
            <a:prstGeom prst="bentConnector3">
              <a:avLst>
                <a:gd name="adj1" fmla="val 110422"/>
              </a:avLst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6" name="Conector de seta reta 145"/>
            <p:cNvCxnSpPr/>
            <p:nvPr/>
          </p:nvCxnSpPr>
          <p:spPr>
            <a:xfrm flipH="1" flipV="1">
              <a:off x="8715782" y="4755009"/>
              <a:ext cx="3767" cy="1539300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8" name="Conector de seta reta 147"/>
            <p:cNvCxnSpPr/>
            <p:nvPr/>
          </p:nvCxnSpPr>
          <p:spPr>
            <a:xfrm>
              <a:off x="8128436" y="5276052"/>
              <a:ext cx="1092806" cy="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2" name="Conector reto 151"/>
            <p:cNvCxnSpPr/>
            <p:nvPr/>
          </p:nvCxnSpPr>
          <p:spPr>
            <a:xfrm>
              <a:off x="8171546" y="3014172"/>
              <a:ext cx="1308830" cy="964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3" name="Conector de seta reta 152"/>
            <p:cNvCxnSpPr/>
            <p:nvPr/>
          </p:nvCxnSpPr>
          <p:spPr>
            <a:xfrm flipV="1">
              <a:off x="9480376" y="2676587"/>
              <a:ext cx="0" cy="33758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4" name="Conector de seta reta 153"/>
            <p:cNvCxnSpPr/>
            <p:nvPr/>
          </p:nvCxnSpPr>
          <p:spPr>
            <a:xfrm flipV="1">
              <a:off x="8780352" y="2676586"/>
              <a:ext cx="0" cy="337586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7" name="Conector de seta reta 206"/>
            <p:cNvCxnSpPr/>
            <p:nvPr/>
          </p:nvCxnSpPr>
          <p:spPr>
            <a:xfrm>
              <a:off x="8135962" y="6286901"/>
              <a:ext cx="1092806" cy="1"/>
            </a:xfrm>
            <a:prstGeom prst="straightConnector1">
              <a:avLst/>
            </a:prstGeom>
            <a:ln w="28575"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Conector reto 210"/>
            <p:cNvCxnSpPr/>
            <p:nvPr/>
          </p:nvCxnSpPr>
          <p:spPr>
            <a:xfrm>
              <a:off x="7510605" y="3715175"/>
              <a:ext cx="0" cy="1301600"/>
            </a:xfrm>
            <a:prstGeom prst="line">
              <a:avLst/>
            </a:prstGeom>
            <a:ln w="28575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aixaDeTexto 16"/>
          <p:cNvSpPr txBox="1"/>
          <p:nvPr/>
        </p:nvSpPr>
        <p:spPr>
          <a:xfrm>
            <a:off x="9888414" y="6485684"/>
            <a:ext cx="2170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Fonte: Elaborado pela autora</a:t>
            </a:r>
            <a:endParaRPr lang="pt-BR" sz="1200" dirty="0"/>
          </a:p>
        </p:txBody>
      </p:sp>
      <p:sp>
        <p:nvSpPr>
          <p:cNvPr id="157" name="CaixaDeTexto 156"/>
          <p:cNvSpPr txBox="1"/>
          <p:nvPr/>
        </p:nvSpPr>
        <p:spPr>
          <a:xfrm>
            <a:off x="413939" y="237352"/>
            <a:ext cx="2674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smtClean="0"/>
              <a:t>Figura 1: </a:t>
            </a:r>
            <a:r>
              <a:rPr lang="pt-BR" sz="1400" dirty="0" smtClean="0"/>
              <a:t>Indicação de fluxo de pacientes em planta baixa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07230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8" t="1982" r="11665" b="1354"/>
          <a:stretch/>
        </p:blipFill>
        <p:spPr>
          <a:xfrm>
            <a:off x="2279576" y="82064"/>
            <a:ext cx="7754342" cy="6731791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 rot="16200000">
            <a:off x="3447161" y="2900733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>
                <a:solidFill>
                  <a:srgbClr val="002060"/>
                </a:solidFill>
              </a:rPr>
              <a:t>RECEPÇÃO </a:t>
            </a:r>
          </a:p>
          <a:p>
            <a:pPr algn="ctr"/>
            <a:r>
              <a:rPr lang="pt-BR" sz="1000" dirty="0">
                <a:solidFill>
                  <a:srgbClr val="002060"/>
                </a:solidFill>
              </a:rPr>
              <a:t>MPI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6571744" y="281282"/>
            <a:ext cx="1015431" cy="430887"/>
          </a:xfrm>
          <a:prstGeom prst="rect">
            <a:avLst/>
          </a:prstGeom>
          <a:solidFill>
            <a:srgbClr val="C5D6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>
                <a:solidFill>
                  <a:srgbClr val="002060"/>
                </a:solidFill>
              </a:rPr>
              <a:t>RECEPÇÃO </a:t>
            </a:r>
          </a:p>
          <a:p>
            <a:pPr algn="ctr"/>
            <a:r>
              <a:rPr lang="pt-BR" sz="1100" b="1" dirty="0">
                <a:solidFill>
                  <a:srgbClr val="002060"/>
                </a:solidFill>
              </a:rPr>
              <a:t>ODONTO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674839" y="1324187"/>
            <a:ext cx="399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solidFill>
                  <a:srgbClr val="002060"/>
                </a:solidFill>
              </a:rPr>
              <a:t>WC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9085479" y="3886087"/>
            <a:ext cx="737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rgbClr val="002060"/>
                </a:solidFill>
              </a:rPr>
              <a:t>SALA </a:t>
            </a:r>
          </a:p>
          <a:p>
            <a:pPr algn="ctr"/>
            <a:r>
              <a:rPr lang="pt-BR" sz="800" dirty="0">
                <a:solidFill>
                  <a:srgbClr val="002060"/>
                </a:solidFill>
              </a:rPr>
              <a:t>CHEFIA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8440907" y="2440000"/>
            <a:ext cx="13012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02060"/>
                </a:solidFill>
              </a:rPr>
              <a:t>Nº5             Nº6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322987" y="2080128"/>
            <a:ext cx="1461359" cy="400110"/>
          </a:xfrm>
          <a:prstGeom prst="rect">
            <a:avLst/>
          </a:prstGeom>
          <a:solidFill>
            <a:srgbClr val="C5D6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002060"/>
                </a:solidFill>
              </a:rPr>
              <a:t>CONSULTÓRIOS ODONTOLÓGICOS</a:t>
            </a:r>
          </a:p>
        </p:txBody>
      </p:sp>
      <p:sp>
        <p:nvSpPr>
          <p:cNvPr id="11" name="CaixaDeTexto 10"/>
          <p:cNvSpPr txBox="1"/>
          <p:nvPr/>
        </p:nvSpPr>
        <p:spPr>
          <a:xfrm rot="16200000">
            <a:off x="5588135" y="5683238"/>
            <a:ext cx="1359981" cy="400110"/>
          </a:xfrm>
          <a:prstGeom prst="rect">
            <a:avLst/>
          </a:prstGeom>
          <a:solidFill>
            <a:srgbClr val="C5D6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002060"/>
                </a:solidFill>
              </a:rPr>
              <a:t>CONSULTÓRIOS ODONTOLÓGICOS</a:t>
            </a:r>
          </a:p>
        </p:txBody>
      </p:sp>
      <p:sp>
        <p:nvSpPr>
          <p:cNvPr id="12" name="CaixaDeTexto 11"/>
          <p:cNvSpPr txBox="1"/>
          <p:nvPr/>
        </p:nvSpPr>
        <p:spPr>
          <a:xfrm rot="16200000">
            <a:off x="5922779" y="5781791"/>
            <a:ext cx="14196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 smtClean="0">
                <a:solidFill>
                  <a:srgbClr val="002060"/>
                </a:solidFill>
              </a:rPr>
              <a:t>Nº8                      Nº7 </a:t>
            </a:r>
            <a:endParaRPr lang="pt-BR" sz="1000" dirty="0">
              <a:solidFill>
                <a:srgbClr val="00206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7729375" y="5195096"/>
            <a:ext cx="1876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02060"/>
                </a:solidFill>
              </a:rPr>
              <a:t>Nº4                          </a:t>
            </a:r>
            <a:r>
              <a:rPr lang="pt-BR" sz="1100" dirty="0" smtClean="0">
                <a:solidFill>
                  <a:srgbClr val="002060"/>
                </a:solidFill>
              </a:rPr>
              <a:t>      </a:t>
            </a:r>
            <a:r>
              <a:rPr lang="pt-BR" sz="1100" dirty="0">
                <a:solidFill>
                  <a:srgbClr val="002060"/>
                </a:solidFill>
              </a:rPr>
              <a:t>Nº1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790248" y="6184113"/>
            <a:ext cx="1876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rgbClr val="002060"/>
                </a:solidFill>
              </a:rPr>
              <a:t>Nº3                               </a:t>
            </a:r>
            <a:r>
              <a:rPr lang="pt-BR" sz="1100" dirty="0" smtClean="0">
                <a:solidFill>
                  <a:srgbClr val="002060"/>
                </a:solidFill>
              </a:rPr>
              <a:t> Nº2 </a:t>
            </a:r>
            <a:endParaRPr lang="pt-BR" sz="1100" dirty="0">
              <a:solidFill>
                <a:srgbClr val="00206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628270" y="4807136"/>
            <a:ext cx="138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>
                <a:solidFill>
                  <a:srgbClr val="002060"/>
                </a:solidFill>
              </a:rPr>
              <a:t>CONSULTÓRIOS MÉDICOS</a:t>
            </a:r>
          </a:p>
          <a:p>
            <a:pPr algn="ctr"/>
            <a:r>
              <a:rPr lang="pt-BR" sz="800" dirty="0">
                <a:solidFill>
                  <a:srgbClr val="002060"/>
                </a:solidFill>
              </a:rPr>
              <a:t>(MPI)</a:t>
            </a:r>
          </a:p>
        </p:txBody>
      </p:sp>
      <p:sp>
        <p:nvSpPr>
          <p:cNvPr id="16" name="Elipse 15"/>
          <p:cNvSpPr/>
          <p:nvPr/>
        </p:nvSpPr>
        <p:spPr>
          <a:xfrm>
            <a:off x="6398437" y="829412"/>
            <a:ext cx="423317" cy="41375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2060"/>
                </a:solidFill>
              </a:rPr>
              <a:t>1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6896016" y="1706822"/>
            <a:ext cx="578374" cy="1218122"/>
            <a:chOff x="548737" y="1422168"/>
            <a:chExt cx="578374" cy="1218122"/>
          </a:xfrm>
        </p:grpSpPr>
        <p:grpSp>
          <p:nvGrpSpPr>
            <p:cNvPr id="19" name="Grupo 18"/>
            <p:cNvGrpSpPr/>
            <p:nvPr/>
          </p:nvGrpSpPr>
          <p:grpSpPr>
            <a:xfrm>
              <a:off x="548739" y="1422168"/>
              <a:ext cx="578372" cy="147634"/>
              <a:chOff x="3196159" y="1846053"/>
              <a:chExt cx="673245" cy="163902"/>
            </a:xfrm>
          </p:grpSpPr>
          <p:sp>
            <p:nvSpPr>
              <p:cNvPr id="50" name="Retângulo 49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52" name="Retângulo 51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53" name="Conector reto 52"/>
              <p:cNvCxnSpPr>
                <a:stCxn id="50" idx="3"/>
                <a:endCxn id="51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upo 19"/>
            <p:cNvGrpSpPr/>
            <p:nvPr/>
          </p:nvGrpSpPr>
          <p:grpSpPr>
            <a:xfrm>
              <a:off x="548739" y="1643619"/>
              <a:ext cx="578372" cy="147634"/>
              <a:chOff x="3196159" y="1846053"/>
              <a:chExt cx="673245" cy="163902"/>
            </a:xfrm>
          </p:grpSpPr>
          <p:sp>
            <p:nvSpPr>
              <p:cNvPr id="45" name="Retângulo 44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46" name="Retângulo 45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47" name="Retângulo 46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8" name="Conector reto 47"/>
              <p:cNvCxnSpPr>
                <a:stCxn id="45" idx="3"/>
                <a:endCxn id="46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upo 20"/>
            <p:cNvGrpSpPr/>
            <p:nvPr/>
          </p:nvGrpSpPr>
          <p:grpSpPr>
            <a:xfrm>
              <a:off x="548737" y="1862953"/>
              <a:ext cx="578372" cy="147634"/>
              <a:chOff x="3196159" y="1846053"/>
              <a:chExt cx="673245" cy="163902"/>
            </a:xfrm>
          </p:grpSpPr>
          <p:sp>
            <p:nvSpPr>
              <p:cNvPr id="40" name="Retângulo 39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41" name="Retângulo 40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42" name="Retângulo 41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3" name="Conector reto 42"/>
              <p:cNvCxnSpPr>
                <a:stCxn id="40" idx="3"/>
                <a:endCxn id="41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upo 21"/>
            <p:cNvGrpSpPr/>
            <p:nvPr/>
          </p:nvGrpSpPr>
          <p:grpSpPr>
            <a:xfrm>
              <a:off x="548737" y="2071534"/>
              <a:ext cx="578372" cy="147634"/>
              <a:chOff x="3196159" y="1846053"/>
              <a:chExt cx="673245" cy="163902"/>
            </a:xfrm>
          </p:grpSpPr>
          <p:sp>
            <p:nvSpPr>
              <p:cNvPr id="35" name="Retângulo 34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36" name="Retângulo 35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37" name="Retângulo 36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38" name="Conector reto 37"/>
              <p:cNvCxnSpPr>
                <a:stCxn id="35" idx="3"/>
                <a:endCxn id="36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9" name="Conector reto 38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o 22"/>
            <p:cNvGrpSpPr/>
            <p:nvPr/>
          </p:nvGrpSpPr>
          <p:grpSpPr>
            <a:xfrm>
              <a:off x="548737" y="2280112"/>
              <a:ext cx="578372" cy="147634"/>
              <a:chOff x="3196159" y="1846053"/>
              <a:chExt cx="673245" cy="163902"/>
            </a:xfrm>
          </p:grpSpPr>
          <p:sp>
            <p:nvSpPr>
              <p:cNvPr id="30" name="Retângulo 29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31" name="Retângulo 30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32" name="Retângulo 31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33" name="Conector reto 32"/>
              <p:cNvCxnSpPr>
                <a:stCxn id="30" idx="3"/>
                <a:endCxn id="31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4" name="Conector reto 33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o 23"/>
            <p:cNvGrpSpPr/>
            <p:nvPr/>
          </p:nvGrpSpPr>
          <p:grpSpPr>
            <a:xfrm>
              <a:off x="548737" y="2492656"/>
              <a:ext cx="578372" cy="147634"/>
              <a:chOff x="3196159" y="1846053"/>
              <a:chExt cx="673245" cy="163902"/>
            </a:xfrm>
          </p:grpSpPr>
          <p:sp>
            <p:nvSpPr>
              <p:cNvPr id="25" name="Retângulo 24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26" name="Retângulo 25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27" name="Retângulo 26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28" name="Conector reto 27"/>
              <p:cNvCxnSpPr>
                <a:stCxn id="25" idx="3"/>
                <a:endCxn id="26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upo 54"/>
          <p:cNvGrpSpPr/>
          <p:nvPr/>
        </p:nvGrpSpPr>
        <p:grpSpPr>
          <a:xfrm>
            <a:off x="5663952" y="1706822"/>
            <a:ext cx="578374" cy="1218122"/>
            <a:chOff x="548737" y="1422168"/>
            <a:chExt cx="578374" cy="1218122"/>
          </a:xfrm>
        </p:grpSpPr>
        <p:grpSp>
          <p:nvGrpSpPr>
            <p:cNvPr id="56" name="Grupo 55"/>
            <p:cNvGrpSpPr/>
            <p:nvPr/>
          </p:nvGrpSpPr>
          <p:grpSpPr>
            <a:xfrm>
              <a:off x="548739" y="1422168"/>
              <a:ext cx="578372" cy="147634"/>
              <a:chOff x="3196159" y="1846053"/>
              <a:chExt cx="673245" cy="163902"/>
            </a:xfrm>
          </p:grpSpPr>
          <p:sp>
            <p:nvSpPr>
              <p:cNvPr id="87" name="Retângulo 86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Retângulo 87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89" name="Retângulo 88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90" name="Conector reto 89"/>
              <p:cNvCxnSpPr>
                <a:stCxn id="87" idx="3"/>
                <a:endCxn id="88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upo 56"/>
            <p:cNvGrpSpPr/>
            <p:nvPr/>
          </p:nvGrpSpPr>
          <p:grpSpPr>
            <a:xfrm>
              <a:off x="548739" y="1643619"/>
              <a:ext cx="578372" cy="147634"/>
              <a:chOff x="3196159" y="1846053"/>
              <a:chExt cx="673245" cy="163902"/>
            </a:xfrm>
          </p:grpSpPr>
          <p:sp>
            <p:nvSpPr>
              <p:cNvPr id="82" name="Retângulo 81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83" name="Retângulo 82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84" name="Retângulo 83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85" name="Conector reto 84"/>
              <p:cNvCxnSpPr>
                <a:stCxn id="82" idx="3"/>
                <a:endCxn id="83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Conector reto 85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upo 57"/>
            <p:cNvGrpSpPr/>
            <p:nvPr/>
          </p:nvGrpSpPr>
          <p:grpSpPr>
            <a:xfrm>
              <a:off x="548737" y="1862953"/>
              <a:ext cx="578372" cy="147634"/>
              <a:chOff x="3196159" y="1846053"/>
              <a:chExt cx="673245" cy="163902"/>
            </a:xfrm>
          </p:grpSpPr>
          <p:sp>
            <p:nvSpPr>
              <p:cNvPr id="77" name="Retângulo 76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78" name="Retângulo 77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79" name="Retângulo 78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80" name="Conector reto 79"/>
              <p:cNvCxnSpPr>
                <a:stCxn id="77" idx="3"/>
                <a:endCxn id="78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upo 58"/>
            <p:cNvGrpSpPr/>
            <p:nvPr/>
          </p:nvGrpSpPr>
          <p:grpSpPr>
            <a:xfrm>
              <a:off x="548737" y="2071534"/>
              <a:ext cx="578372" cy="147634"/>
              <a:chOff x="3196159" y="1846053"/>
              <a:chExt cx="673245" cy="163902"/>
            </a:xfrm>
          </p:grpSpPr>
          <p:sp>
            <p:nvSpPr>
              <p:cNvPr id="72" name="Retângulo 71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73" name="Retângulo 72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74" name="Retângulo 73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75" name="Conector reto 74"/>
              <p:cNvCxnSpPr>
                <a:stCxn id="72" idx="3"/>
                <a:endCxn id="73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6" name="Conector reto 75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upo 59"/>
            <p:cNvGrpSpPr/>
            <p:nvPr/>
          </p:nvGrpSpPr>
          <p:grpSpPr>
            <a:xfrm>
              <a:off x="548737" y="2280112"/>
              <a:ext cx="578372" cy="147634"/>
              <a:chOff x="3196159" y="1846053"/>
              <a:chExt cx="673245" cy="163902"/>
            </a:xfrm>
          </p:grpSpPr>
          <p:sp>
            <p:nvSpPr>
              <p:cNvPr id="67" name="Retângulo 66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68" name="Retângulo 67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69" name="Retângulo 68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70" name="Conector reto 69"/>
              <p:cNvCxnSpPr>
                <a:stCxn id="67" idx="3"/>
                <a:endCxn id="68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upo 60"/>
            <p:cNvGrpSpPr/>
            <p:nvPr/>
          </p:nvGrpSpPr>
          <p:grpSpPr>
            <a:xfrm>
              <a:off x="548737" y="2492656"/>
              <a:ext cx="578372" cy="147634"/>
              <a:chOff x="3196159" y="1846053"/>
              <a:chExt cx="673245" cy="163902"/>
            </a:xfrm>
          </p:grpSpPr>
          <p:sp>
            <p:nvSpPr>
              <p:cNvPr id="62" name="Retângulo 61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63" name="Retângulo 62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64" name="Retângulo 63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65" name="Conector reto 64"/>
              <p:cNvCxnSpPr>
                <a:stCxn id="62" idx="3"/>
                <a:endCxn id="63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" name="Conector reto 65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upo 91"/>
          <p:cNvGrpSpPr/>
          <p:nvPr/>
        </p:nvGrpSpPr>
        <p:grpSpPr>
          <a:xfrm>
            <a:off x="4581522" y="1706822"/>
            <a:ext cx="578374" cy="1218122"/>
            <a:chOff x="548737" y="1422168"/>
            <a:chExt cx="578374" cy="1218122"/>
          </a:xfrm>
        </p:grpSpPr>
        <p:grpSp>
          <p:nvGrpSpPr>
            <p:cNvPr id="93" name="Grupo 92"/>
            <p:cNvGrpSpPr/>
            <p:nvPr/>
          </p:nvGrpSpPr>
          <p:grpSpPr>
            <a:xfrm>
              <a:off x="548739" y="1422168"/>
              <a:ext cx="578372" cy="147634"/>
              <a:chOff x="3196159" y="1846053"/>
              <a:chExt cx="673245" cy="163902"/>
            </a:xfrm>
          </p:grpSpPr>
          <p:sp>
            <p:nvSpPr>
              <p:cNvPr id="124" name="Retângulo 123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25" name="Retângulo 124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26" name="Retângulo 125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27" name="Conector reto 126"/>
              <p:cNvCxnSpPr>
                <a:stCxn id="124" idx="3"/>
                <a:endCxn id="125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8" name="Conector reto 127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upo 93"/>
            <p:cNvGrpSpPr/>
            <p:nvPr/>
          </p:nvGrpSpPr>
          <p:grpSpPr>
            <a:xfrm>
              <a:off x="548739" y="1643619"/>
              <a:ext cx="578372" cy="147634"/>
              <a:chOff x="3196159" y="1846053"/>
              <a:chExt cx="673245" cy="163902"/>
            </a:xfrm>
          </p:grpSpPr>
          <p:sp>
            <p:nvSpPr>
              <p:cNvPr id="119" name="Retângulo 118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20" name="Retângulo 119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21" name="Retângulo 120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22" name="Conector reto 121"/>
              <p:cNvCxnSpPr>
                <a:stCxn id="119" idx="3"/>
                <a:endCxn id="120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upo 94"/>
            <p:cNvGrpSpPr/>
            <p:nvPr/>
          </p:nvGrpSpPr>
          <p:grpSpPr>
            <a:xfrm>
              <a:off x="548737" y="1862953"/>
              <a:ext cx="578372" cy="147634"/>
              <a:chOff x="3196159" y="1846053"/>
              <a:chExt cx="673245" cy="163902"/>
            </a:xfrm>
          </p:grpSpPr>
          <p:sp>
            <p:nvSpPr>
              <p:cNvPr id="114" name="Retângulo 113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15" name="Retângulo 114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16" name="Retângulo 115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17" name="Conector reto 116"/>
              <p:cNvCxnSpPr>
                <a:stCxn id="114" idx="3"/>
                <a:endCxn id="115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upo 95"/>
            <p:cNvGrpSpPr/>
            <p:nvPr/>
          </p:nvGrpSpPr>
          <p:grpSpPr>
            <a:xfrm>
              <a:off x="548737" y="2071534"/>
              <a:ext cx="578372" cy="147634"/>
              <a:chOff x="3196159" y="1846053"/>
              <a:chExt cx="673245" cy="163902"/>
            </a:xfrm>
          </p:grpSpPr>
          <p:sp>
            <p:nvSpPr>
              <p:cNvPr id="109" name="Retângulo 108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10" name="Retângulo 109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11" name="Retângulo 110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12" name="Conector reto 111"/>
              <p:cNvCxnSpPr>
                <a:stCxn id="109" idx="3"/>
                <a:endCxn id="110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Conector reto 112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upo 96"/>
            <p:cNvGrpSpPr/>
            <p:nvPr/>
          </p:nvGrpSpPr>
          <p:grpSpPr>
            <a:xfrm>
              <a:off x="548737" y="2280112"/>
              <a:ext cx="578372" cy="147634"/>
              <a:chOff x="3196159" y="1846053"/>
              <a:chExt cx="673245" cy="163902"/>
            </a:xfrm>
          </p:grpSpPr>
          <p:sp>
            <p:nvSpPr>
              <p:cNvPr id="104" name="Retângulo 103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05" name="Retângulo 104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06" name="Retângulo 105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07" name="Conector reto 106"/>
              <p:cNvCxnSpPr>
                <a:stCxn id="104" idx="3"/>
                <a:endCxn id="105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8" name="Conector reto 107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upo 97"/>
            <p:cNvGrpSpPr/>
            <p:nvPr/>
          </p:nvGrpSpPr>
          <p:grpSpPr>
            <a:xfrm>
              <a:off x="548737" y="2492656"/>
              <a:ext cx="578372" cy="147634"/>
              <a:chOff x="3196159" y="1846053"/>
              <a:chExt cx="673245" cy="163902"/>
            </a:xfrm>
          </p:grpSpPr>
          <p:sp>
            <p:nvSpPr>
              <p:cNvPr id="99" name="Retângulo 98"/>
              <p:cNvSpPr/>
              <p:nvPr/>
            </p:nvSpPr>
            <p:spPr>
              <a:xfrm>
                <a:off x="3196159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00" name="Retângulo 99"/>
              <p:cNvSpPr/>
              <p:nvPr/>
            </p:nvSpPr>
            <p:spPr>
              <a:xfrm>
                <a:off x="3448746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sp>
            <p:nvSpPr>
              <p:cNvPr id="101" name="Retângulo 100"/>
              <p:cNvSpPr/>
              <p:nvPr/>
            </p:nvSpPr>
            <p:spPr>
              <a:xfrm>
                <a:off x="3701333" y="1846053"/>
                <a:ext cx="168071" cy="163902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102" name="Conector reto 101"/>
              <p:cNvCxnSpPr>
                <a:stCxn id="99" idx="3"/>
                <a:endCxn id="100" idx="1"/>
              </p:cNvCxnSpPr>
              <p:nvPr/>
            </p:nvCxnSpPr>
            <p:spPr>
              <a:xfrm>
                <a:off x="3364230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/>
              <p:cNvCxnSpPr/>
              <p:nvPr/>
            </p:nvCxnSpPr>
            <p:spPr>
              <a:xfrm>
                <a:off x="3616817" y="1928004"/>
                <a:ext cx="84516" cy="0"/>
              </a:xfrm>
              <a:prstGeom prst="line">
                <a:avLst/>
              </a:prstGeom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CaixaDeTexto 148"/>
          <p:cNvSpPr txBox="1"/>
          <p:nvPr/>
        </p:nvSpPr>
        <p:spPr>
          <a:xfrm>
            <a:off x="7873743" y="5640637"/>
            <a:ext cx="1666001" cy="461665"/>
          </a:xfrm>
          <a:prstGeom prst="rect">
            <a:avLst/>
          </a:prstGeom>
          <a:solidFill>
            <a:srgbClr val="C5D6E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02060"/>
                </a:solidFill>
              </a:rPr>
              <a:t>CONSULTÓRIOS ODONTOLÓGICOS</a:t>
            </a:r>
          </a:p>
        </p:txBody>
      </p:sp>
      <p:sp>
        <p:nvSpPr>
          <p:cNvPr id="151" name="Seta para a direita 150"/>
          <p:cNvSpPr/>
          <p:nvPr/>
        </p:nvSpPr>
        <p:spPr>
          <a:xfrm rot="16200000">
            <a:off x="6760334" y="6153274"/>
            <a:ext cx="1037646" cy="4424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rgbClr val="002060"/>
                </a:solidFill>
              </a:rPr>
              <a:t>ENTRADA</a:t>
            </a:r>
          </a:p>
        </p:txBody>
      </p:sp>
      <p:sp>
        <p:nvSpPr>
          <p:cNvPr id="155" name="Seta para a direita 154"/>
          <p:cNvSpPr/>
          <p:nvPr/>
        </p:nvSpPr>
        <p:spPr>
          <a:xfrm>
            <a:off x="1592931" y="3957474"/>
            <a:ext cx="1215638" cy="388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ENTRADA</a:t>
            </a:r>
          </a:p>
        </p:txBody>
      </p:sp>
      <p:sp>
        <p:nvSpPr>
          <p:cNvPr id="169" name="Elipse 168"/>
          <p:cNvSpPr/>
          <p:nvPr/>
        </p:nvSpPr>
        <p:spPr>
          <a:xfrm>
            <a:off x="8487049" y="4341258"/>
            <a:ext cx="423317" cy="41375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9888414" y="6485684"/>
            <a:ext cx="2170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Fonte: Elaborado pela autora</a:t>
            </a:r>
            <a:endParaRPr lang="pt-BR" sz="1200" dirty="0"/>
          </a:p>
        </p:txBody>
      </p:sp>
      <p:sp>
        <p:nvSpPr>
          <p:cNvPr id="157" name="CaixaDeTexto 156"/>
          <p:cNvSpPr txBox="1"/>
          <p:nvPr/>
        </p:nvSpPr>
        <p:spPr>
          <a:xfrm>
            <a:off x="693123" y="235115"/>
            <a:ext cx="2674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/>
              <a:t>Figura 1: </a:t>
            </a:r>
            <a:r>
              <a:rPr lang="pt-BR" sz="1400" dirty="0" smtClean="0"/>
              <a:t>Indicação de fluxo de pacientes em planta baixa</a:t>
            </a:r>
            <a:endParaRPr lang="pt-BR" sz="1400" dirty="0"/>
          </a:p>
        </p:txBody>
      </p:sp>
      <p:pic>
        <p:nvPicPr>
          <p:cNvPr id="156" name="Imagem 1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136" y="3040896"/>
            <a:ext cx="1100177" cy="1571681"/>
          </a:xfrm>
          <a:prstGeom prst="rect">
            <a:avLst/>
          </a:prstGeom>
        </p:spPr>
      </p:pic>
      <p:pic>
        <p:nvPicPr>
          <p:cNvPr id="158" name="Imagem 15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22886" r="47291" b="17861"/>
          <a:stretch/>
        </p:blipFill>
        <p:spPr>
          <a:xfrm>
            <a:off x="4593790" y="1336036"/>
            <a:ext cx="555899" cy="743212"/>
          </a:xfrm>
          <a:prstGeom prst="rect">
            <a:avLst/>
          </a:prstGeom>
        </p:spPr>
      </p:pic>
      <p:pic>
        <p:nvPicPr>
          <p:cNvPr id="159" name="Imagem 15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92" b="89958" l="8125" r="90000">
                        <a14:foregroundMark x1="30750" y1="11994" x2="34625" y2="10739"/>
                        <a14:foregroundMark x1="37125" y1="10321" x2="40750" y2="11158"/>
                        <a14:foregroundMark x1="35375" y1="10042" x2="36750" y2="9763"/>
                        <a14:foregroundMark x1="34500" y1="9902" x2="36125" y2="9763"/>
                        <a14:foregroundMark x1="37375" y1="9623" x2="41125" y2="97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0" t="4965" r="35919" b="8888"/>
          <a:stretch/>
        </p:blipFill>
        <p:spPr>
          <a:xfrm flipH="1">
            <a:off x="7130112" y="115500"/>
            <a:ext cx="591177" cy="986241"/>
          </a:xfrm>
          <a:prstGeom prst="rect">
            <a:avLst/>
          </a:prstGeom>
        </p:spPr>
      </p:pic>
      <p:pic>
        <p:nvPicPr>
          <p:cNvPr id="160" name="Imagem 1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46" y="6858000"/>
            <a:ext cx="1154219" cy="1648884"/>
          </a:xfrm>
          <a:prstGeom prst="rect">
            <a:avLst/>
          </a:prstGeom>
        </p:spPr>
      </p:pic>
      <p:pic>
        <p:nvPicPr>
          <p:cNvPr id="161" name="Imagem 16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22886" r="47291" b="17861"/>
          <a:stretch/>
        </p:blipFill>
        <p:spPr>
          <a:xfrm>
            <a:off x="5705637" y="1351068"/>
            <a:ext cx="555899" cy="743212"/>
          </a:xfrm>
          <a:prstGeom prst="rect">
            <a:avLst/>
          </a:prstGeom>
        </p:spPr>
      </p:pic>
      <p:pic>
        <p:nvPicPr>
          <p:cNvPr id="164" name="Imagem 1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21571" y="1969809"/>
            <a:ext cx="767691" cy="129499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857" y="7189106"/>
            <a:ext cx="1085076" cy="1550108"/>
          </a:xfrm>
          <a:prstGeom prst="rect">
            <a:avLst/>
          </a:prstGeom>
        </p:spPr>
      </p:pic>
      <p:pic>
        <p:nvPicPr>
          <p:cNvPr id="141" name="Imagem 1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4272" y="3111033"/>
            <a:ext cx="1085076" cy="155010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97" y="3123373"/>
            <a:ext cx="1067800" cy="1525427"/>
          </a:xfrm>
          <a:prstGeom prst="rect">
            <a:avLst/>
          </a:prstGeom>
        </p:spPr>
      </p:pic>
      <p:pic>
        <p:nvPicPr>
          <p:cNvPr id="129" name="Imagem 1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12" y="7253943"/>
            <a:ext cx="1030856" cy="1472652"/>
          </a:xfrm>
          <a:prstGeom prst="rect">
            <a:avLst/>
          </a:prstGeom>
        </p:spPr>
      </p:pic>
      <p:pic>
        <p:nvPicPr>
          <p:cNvPr id="146" name="Imagem 1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03" y="5421749"/>
            <a:ext cx="710067" cy="1197791"/>
          </a:xfrm>
          <a:prstGeom prst="rect">
            <a:avLst/>
          </a:prstGeom>
        </p:spPr>
      </p:pic>
      <p:pic>
        <p:nvPicPr>
          <p:cNvPr id="147" name="Imagem 1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3188" y="5389128"/>
            <a:ext cx="726541" cy="1225580"/>
          </a:xfrm>
          <a:prstGeom prst="rect">
            <a:avLst/>
          </a:prstGeom>
        </p:spPr>
      </p:pic>
      <p:pic>
        <p:nvPicPr>
          <p:cNvPr id="130" name="Imagem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19893" y="3147147"/>
            <a:ext cx="1059795" cy="151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0.37683 0.00185 L 0.37487 -0.12986 L 0.46237 -0.12315 L 0.46042 -0.37639 " pathEditMode="relative" rAng="0" ptsTypes="AAAAA">
                                      <p:cBhvr>
                                        <p:cTn id="6" dur="10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12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46042 -0.37639 L 0.32656 -0.37801 L 0.32656 -0.28842 " pathEditMode="relative" rAng="0" ptsTypes="AAA">
                                      <p:cBhvr>
                                        <p:cTn id="9" dur="5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3" y="430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autoRev="1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-0.17747 -4.44444E-6 L -0.17474 0.3882 L -0.01615 0.39491 L -0.01237 0.61597 L 0.13398 0.61945 L 0.13294 0.56019 L 0.11784 0.56019 " pathEditMode="relative" ptsTypes="AAAAAAAA">
                                      <p:cBhvr>
                                        <p:cTn id="23" dur="1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C -0.0004 -0.15486 -0.00066 -0.30949 -0.00105 -0.46435 L -0.14623 -0.47269 L -0.14805 -0.60787 L -0.06277 -0.61458 L -0.06081 -0.8794 " pathEditMode="relative" rAng="0" ptsTypes="AAAAAA">
                                      <p:cBhvr>
                                        <p:cTn id="26" dur="5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-4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4922 -0.88889 L -0.11472 -0.89375 L -0.11198 -0.80093 " pathEditMode="relative" rAng="0" ptsTypes="AAA">
                                      <p:cBhvr>
                                        <p:cTn id="29" dur="3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41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0"/>
                            </p:stCondLst>
                            <p:childTnLst>
                              <p:par>
                                <p:cTn id="34" presetID="0" presetClass="path" presetSubtype="0" accel="50000" decel="50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0833E-6 1.73472E-18 L -0.17656 0.00324 L -0.17473 0.38634 L -0.01614 0.38819 L -0.02096 0.60092 L 0.12904 0.60602 L 0.13008 0.54676 L 0.11394 0.54676 " pathEditMode="relative" ptsTypes="AAAAAAAA">
                                      <p:cBhvr>
                                        <p:cTn id="35" dur="5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0" presetClass="path" presetSubtype="0" accel="50000" decel="50000" autoRev="1" fill="remove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2.96296E-6 L -0.11458 0.00348 L -0.1845 0.14769 L -0.1845 0.28102 L -0.0345 0.28102 L -0.03763 0.21783 L -0.06289 0.22315 " pathEditMode="relative" rAng="0" ptsTypes="AAAAAAA">
                                      <p:cBhvr>
                                        <p:cTn id="90" dur="5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32" y="1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500"/>
                            </p:stCondLst>
                            <p:childTnLst>
                              <p:par>
                                <p:cTn id="9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6.93889E-18 L 0.08242 -0.00116 L 0.08099 -0.21181 L 0.22799 -0.20787 L 0.22878 -0.2544 L 0.20625 -0.25857 L 0.225 -0.25857 L 0.22266 -0.20648 L 0.08242 -0.21181 L 0.08463 -0.29699 L 0.08919 0.00416 L 0.00299 0.00555 " pathEditMode="relative" ptsTypes="AAAAAAAAAAAA">
                                      <p:cBhvr>
                                        <p:cTn id="93" dur="7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3500"/>
                            </p:stCondLst>
                            <p:childTnLst>
                              <p:par>
                                <p:cTn id="9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-0.06185 0.00695 L -0.06367 -0.19907 L -0.03997 -0.1956 L -0.03333 -0.25972 L -0.06081 -0.25648 L -0.03711 -0.2412 L -0.03997 -0.19907 L -0.17096 -0.19722 L -0.17474 -0.27315 L -0.17383 -0.18889 L -0.06458 -0.18889 L -0.06745 0.00185 L -0.00768 0.00185 " pathEditMode="relative" ptsTypes="AAAAAAAAAAAAAA">
                                      <p:cBhvr>
                                        <p:cTn id="96" dur="7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500"/>
                            </p:stCondLst>
                            <p:childTnLst>
                              <p:par>
                                <p:cTn id="9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1000"/>
                            </p:stCondLst>
                            <p:childTnLst>
                              <p:par>
                                <p:cTn id="10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6.66667E-6 L 0.33594 0.00509 L 0.33594 -0.11991 L 0.39766 -0.11991 L 0.39961 -0.38982 " pathEditMode="relative" ptsTypes="AAAAA">
                                      <p:cBhvr>
                                        <p:cTn id="104" dur="5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6000"/>
                            </p:stCondLst>
                            <p:childTnLst>
                              <p:par>
                                <p:cTn id="106" presetID="0" presetClass="path" presetSubtype="0" accel="50000" decel="50000" autoRev="1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95833E-6 -6.66667E-6 L -0.17838 -0.00533 L -0.17838 0.38796 L -0.147 0.38657 L -0.14622 0.51458 L -0.00664 0.50925 L -0.0082 0.60532 L 0.13438 0.60671 L 0.13438 0.54398 L 0.1155 0.54652 " pathEditMode="relative" ptsTypes="AAAAAAAAAA">
                                      <p:cBhvr>
                                        <p:cTn id="107" dur="10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-0.00195 -0.70903 L -0.0513 -0.71088 L -0.05039 -0.84236 " pathEditMode="relative" ptsTypes="AAAA">
                                      <p:cBhvr>
                                        <p:cTn id="1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2.5E-6 -5.92593E-6 L 0.41289 -0.00348 L 0.41198 -0.07269 L 0.49935 -0.0676 L 0.48698 -0.15186 " pathEditMode="relative" ptsTypes="AAAAA">
                                      <p:cBhvr>
                                        <p:cTn id="11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2.08333E-7 -2.96296E-6 L -0.03138 -0.20255 L -0.03802 -0.67847 L -0.07213 -0.68009 " pathEditMode="relative" ptsTypes="AAAA">
                                      <p:cBhvr>
                                        <p:cTn id="121" dur="5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0" presetClass="path" presetSubtype="0" accel="50000" decel="5000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5.625E-6 5.92593E-6 L 0.44322 0.00672 L 0.44465 -0.08518 L 0.48736 -0.08518 " pathEditMode="relative" ptsTypes="AAAA">
                                      <p:cBhvr>
                                        <p:cTn id="125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898;p20"/>
          <p:cNvSpPr txBox="1">
            <a:spLocks/>
          </p:cNvSpPr>
          <p:nvPr/>
        </p:nvSpPr>
        <p:spPr>
          <a:xfrm>
            <a:off x="559321" y="1075647"/>
            <a:ext cx="4507592" cy="576065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DESCRITORES</a:t>
            </a:r>
            <a:endParaRPr lang="pt-BR" sz="2400" dirty="0"/>
          </a:p>
        </p:txBody>
      </p:sp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1271464" y="137275"/>
            <a:ext cx="10801200" cy="6244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</a:t>
            </a:r>
            <a:r>
              <a:rPr lang="pt-BR" alt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descrição da </a:t>
            </a: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situação-problema</a:t>
            </a:r>
            <a:endParaRPr lang="pt-BR" alt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White stick man leaning on red percent illustration, Percentage , 3D  villain transparent background PNG clipart | Hi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370" y="1137199"/>
            <a:ext cx="2232248" cy="262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o 9"/>
          <p:cNvGrpSpPr/>
          <p:nvPr/>
        </p:nvGrpSpPr>
        <p:grpSpPr>
          <a:xfrm>
            <a:off x="839416" y="1578796"/>
            <a:ext cx="10729192" cy="4923635"/>
            <a:chOff x="839416" y="1578796"/>
            <a:chExt cx="10729192" cy="4923635"/>
          </a:xfrm>
        </p:grpSpPr>
        <p:sp>
          <p:nvSpPr>
            <p:cNvPr id="7" name="Espaço Reservado para Conteúdo 2">
              <a:extLst>
                <a:ext uri="{FF2B5EF4-FFF2-40B4-BE49-F238E27FC236}">
                  <a16:creationId xmlns="" xmlns:a16="http://schemas.microsoft.com/office/drawing/2014/main" id="{4BE1AC6F-79D8-4C66-B9B0-551534943CAB}"/>
                </a:ext>
              </a:extLst>
            </p:cNvPr>
            <p:cNvSpPr txBox="1">
              <a:spLocks/>
            </p:cNvSpPr>
            <p:nvPr/>
          </p:nvSpPr>
          <p:spPr>
            <a:xfrm>
              <a:off x="839416" y="3212976"/>
              <a:ext cx="10729192" cy="328945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8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1200"/>
                </a:spcBef>
                <a:spcAft>
                  <a:spcPts val="1200"/>
                </a:spcAft>
                <a:buClr>
                  <a:srgbClr val="0000FF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pt-BR" altLang="pt-BR" sz="1800" b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DESCRITOR 2 </a:t>
              </a:r>
              <a:r>
                <a:rPr lang="pt-BR" altLang="pt-BR" sz="2200" dirty="0">
                  <a:solidFill>
                    <a:schemeClr val="tx1"/>
                  </a:solidFill>
                  <a:cs typeface="Arial" panose="020B0604020202020204" pitchFamily="34" charset="0"/>
                </a:rPr>
                <a:t>- </a:t>
              </a:r>
              <a:r>
                <a:rPr lang="pt-BR" altLang="pt-BR" i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Cerca </a:t>
              </a:r>
              <a:r>
                <a:rPr lang="pt-BR" altLang="pt-BR" b="1" i="1" dirty="0">
                  <a:solidFill>
                    <a:schemeClr val="tx1"/>
                  </a:solidFill>
                  <a:cs typeface="Arial" panose="020B0604020202020204" pitchFamily="34" charset="0"/>
                </a:rPr>
                <a:t>23% </a:t>
              </a:r>
              <a:r>
                <a:rPr lang="pt-BR" altLang="pt-BR" i="1" dirty="0">
                  <a:solidFill>
                    <a:schemeClr val="tx1"/>
                  </a:solidFill>
                  <a:cs typeface="Arial" panose="020B0604020202020204" pitchFamily="34" charset="0"/>
                </a:rPr>
                <a:t>do tempo de trabalho diário do pessoal auxiliar (TSB) são gastos com o processo de gerenciamento do fluxo de pacientes</a:t>
              </a:r>
              <a:endParaRPr lang="pt-BR" altLang="pt-BR" i="1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fontAlgn="auto">
                <a:spcBef>
                  <a:spcPts val="1800"/>
                </a:spcBef>
                <a:spcAft>
                  <a:spcPts val="1200"/>
                </a:spcAft>
                <a:buClr>
                  <a:srgbClr val="0000FF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pt-BR" altLang="pt-BR" sz="2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pt-BR" altLang="pt-BR" sz="1800" b="1" dirty="0">
                  <a:solidFill>
                    <a:schemeClr val="tx1"/>
                  </a:solidFill>
                  <a:cs typeface="Arial" panose="020B0604020202020204" pitchFamily="34" charset="0"/>
                </a:rPr>
                <a:t>DESCRITOR </a:t>
              </a:r>
              <a:r>
                <a:rPr lang="pt-BR" altLang="pt-BR" sz="1800" b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3</a:t>
              </a:r>
              <a:r>
                <a:rPr lang="pt-BR" altLang="pt-BR" sz="22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- </a:t>
              </a:r>
              <a:r>
                <a:rPr lang="pt-BR" altLang="pt-BR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Apenas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cerca de </a:t>
              </a:r>
              <a:r>
                <a:rPr lang="pt-BR" altLang="pt-BR" b="1" dirty="0">
                  <a:solidFill>
                    <a:schemeClr val="tx1"/>
                  </a:solidFill>
                  <a:cs typeface="Arial" panose="020B0604020202020204" pitchFamily="34" charset="0"/>
                </a:rPr>
                <a:t>43%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 dos pacientes conseguem ouvir a primeira chamada para o atendimento</a:t>
              </a:r>
            </a:p>
            <a:p>
              <a:pPr fontAlgn="auto">
                <a:spcBef>
                  <a:spcPts val="1200"/>
                </a:spcBef>
                <a:spcAft>
                  <a:spcPts val="1200"/>
                </a:spcAft>
                <a:buClr>
                  <a:srgbClr val="0000FF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pt-BR" altLang="pt-BR" sz="2200" dirty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pt-BR" altLang="pt-BR" sz="1800" b="1" dirty="0">
                  <a:solidFill>
                    <a:schemeClr val="tx1"/>
                  </a:solidFill>
                  <a:cs typeface="Arial" panose="020B0604020202020204" pitchFamily="34" charset="0"/>
                </a:rPr>
                <a:t>DESCRITOR </a:t>
              </a:r>
              <a:r>
                <a:rPr lang="pt-BR" altLang="pt-BR" sz="1800" b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4</a:t>
              </a:r>
              <a:r>
                <a:rPr lang="pt-BR" altLang="pt-BR" sz="22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- </a:t>
              </a:r>
              <a:r>
                <a:rPr lang="pt-BR" altLang="pt-BR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Apenas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cerca de </a:t>
              </a:r>
              <a:r>
                <a:rPr lang="pt-BR" altLang="pt-BR" b="1" dirty="0">
                  <a:solidFill>
                    <a:schemeClr val="tx1"/>
                  </a:solidFill>
                  <a:cs typeface="Arial" panose="020B0604020202020204" pitchFamily="34" charset="0"/>
                </a:rPr>
                <a:t>39%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 dos pacientes conseguem acertar a localização do consultório, após terem </a:t>
              </a:r>
              <a:r>
                <a:rPr lang="pt-BR" altLang="pt-BR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sido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chamados para o atendimento</a:t>
              </a:r>
              <a:endParaRPr lang="pt-BR" altLang="pt-BR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Espaço Reservado para Conteúdo 2">
              <a:extLst>
                <a:ext uri="{FF2B5EF4-FFF2-40B4-BE49-F238E27FC236}">
                  <a16:creationId xmlns="" xmlns:a16="http://schemas.microsoft.com/office/drawing/2014/main" id="{4BE1AC6F-79D8-4C66-B9B0-551534943CAB}"/>
                </a:ext>
              </a:extLst>
            </p:cNvPr>
            <p:cNvSpPr txBox="1">
              <a:spLocks/>
            </p:cNvSpPr>
            <p:nvPr/>
          </p:nvSpPr>
          <p:spPr>
            <a:xfrm>
              <a:off x="844600" y="1578796"/>
              <a:ext cx="8090770" cy="19630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8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1200"/>
                </a:spcBef>
                <a:spcAft>
                  <a:spcPts val="1200"/>
                </a:spcAft>
                <a:buClr>
                  <a:srgbClr val="0000FF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pt-BR" altLang="pt-BR" sz="22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pt-BR" altLang="pt-BR" sz="1800" b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DESCRITOR 1 </a:t>
              </a:r>
              <a:r>
                <a:rPr lang="pt-BR" altLang="pt-BR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- Cerca de </a:t>
              </a:r>
              <a:r>
                <a:rPr lang="pt-BR" altLang="pt-BR" b="1" dirty="0">
                  <a:solidFill>
                    <a:schemeClr val="tx1"/>
                  </a:solidFill>
                  <a:cs typeface="Arial" panose="020B0604020202020204" pitchFamily="34" charset="0"/>
                </a:rPr>
                <a:t>16%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 do tempo utilizado por um </a:t>
              </a:r>
              <a:r>
                <a:rPr lang="pt-BR" altLang="pt-BR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CD para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realização da consulta de inspeção de </a:t>
              </a:r>
              <a:r>
                <a:rPr lang="pt-BR" altLang="pt-BR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saúde odontológica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são gastos com o processo de chamada de pacientes; </a:t>
              </a:r>
              <a:endParaRPr lang="pt-BR" altLang="pt-BR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19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898;p20"/>
          <p:cNvSpPr txBox="1">
            <a:spLocks/>
          </p:cNvSpPr>
          <p:nvPr/>
        </p:nvSpPr>
        <p:spPr>
          <a:xfrm>
            <a:off x="559321" y="1075647"/>
            <a:ext cx="4507592" cy="576065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INDICADORES</a:t>
            </a:r>
            <a:endParaRPr lang="pt-BR" sz="2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983432" y="1556792"/>
            <a:ext cx="10729192" cy="4873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2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pt-BR" altLang="pt-BR" sz="18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INDICADOR 1 </a:t>
            </a: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– Percentual </a:t>
            </a: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do tempo da consulta </a:t>
            </a: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de inspeção </a:t>
            </a: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de saúde utilizado pelo CD com o </a:t>
            </a: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processo de </a:t>
            </a: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chamada de pacientes;</a:t>
            </a:r>
            <a:r>
              <a:rPr lang="pt-BR" altLang="pt-BR" sz="2200" i="1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1800" b="1" dirty="0">
                <a:solidFill>
                  <a:schemeClr val="tx1"/>
                </a:solidFill>
                <a:cs typeface="Arial" panose="020B0604020202020204" pitchFamily="34" charset="0"/>
              </a:rPr>
              <a:t>INDICADOR </a:t>
            </a:r>
            <a:r>
              <a:rPr lang="pt-BR" altLang="pt-BR" sz="18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2 </a:t>
            </a:r>
            <a:r>
              <a:rPr lang="pt-BR" altLang="pt-BR" sz="2200" dirty="0">
                <a:solidFill>
                  <a:schemeClr val="tx1"/>
                </a:solidFill>
                <a:cs typeface="Arial" panose="020B0604020202020204" pitchFamily="34" charset="0"/>
              </a:rPr>
              <a:t>- </a:t>
            </a:r>
            <a:r>
              <a:rPr lang="pt-BR" altLang="pt-BR" i="1" dirty="0">
                <a:solidFill>
                  <a:schemeClr val="tx1"/>
                </a:solidFill>
                <a:cs typeface="Arial" panose="020B0604020202020204" pitchFamily="34" charset="0"/>
              </a:rPr>
              <a:t>Percentual do tempo de trabalho diário do pessoal auxiliar gasto com o processo de gerenciamento de fluxo de </a:t>
            </a:r>
            <a:r>
              <a:rPr lang="pt-BR" altLang="pt-BR" i="1" dirty="0" smtClean="0">
                <a:solidFill>
                  <a:schemeClr val="tx1"/>
                </a:solidFill>
                <a:cs typeface="Arial" panose="020B0604020202020204" pitchFamily="34" charset="0"/>
              </a:rPr>
              <a:t>pacientes;</a:t>
            </a:r>
          </a:p>
          <a:p>
            <a:pPr fontAlgn="auto">
              <a:spcBef>
                <a:spcPts val="18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pt-BR" altLang="pt-BR" sz="1800" b="1" dirty="0">
                <a:solidFill>
                  <a:schemeClr val="tx1"/>
                </a:solidFill>
                <a:cs typeface="Arial" panose="020B0604020202020204" pitchFamily="34" charset="0"/>
              </a:rPr>
              <a:t>INDICADOR </a:t>
            </a:r>
            <a:r>
              <a:rPr lang="pt-BR" altLang="pt-BR" sz="18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3</a:t>
            </a:r>
            <a:r>
              <a:rPr lang="pt-BR" altLang="pt-BR" sz="22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- Percentual de pacientes que conseguem ouvir a primeira chamada para o atendimento; </a:t>
            </a: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e</a:t>
            </a:r>
          </a:p>
          <a:p>
            <a:pPr fontAlgn="auto">
              <a:spcBef>
                <a:spcPts val="18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2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pt-BR" altLang="pt-BR" sz="1800" b="1" dirty="0">
                <a:solidFill>
                  <a:schemeClr val="tx1"/>
                </a:solidFill>
                <a:cs typeface="Arial" panose="020B0604020202020204" pitchFamily="34" charset="0"/>
              </a:rPr>
              <a:t>INDICADOR </a:t>
            </a:r>
            <a:r>
              <a:rPr lang="pt-BR" altLang="pt-BR" sz="18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4</a:t>
            </a:r>
            <a:r>
              <a:rPr lang="pt-BR" altLang="pt-BR" sz="22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- Percentual de pacientes que conseguem acertar a localização do consultório, após terem sido chamados para o </a:t>
            </a: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atendimento.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1271464" y="116632"/>
            <a:ext cx="10801200" cy="6244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</a:t>
            </a:r>
            <a:r>
              <a:rPr lang="pt-BR" alt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descrição da </a:t>
            </a: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situação-problema</a:t>
            </a:r>
            <a:endParaRPr lang="pt-BR" alt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898;p20"/>
          <p:cNvSpPr txBox="1">
            <a:spLocks/>
          </p:cNvSpPr>
          <p:nvPr/>
        </p:nvSpPr>
        <p:spPr>
          <a:xfrm>
            <a:off x="479376" y="980728"/>
            <a:ext cx="4507592" cy="576065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METAS</a:t>
            </a: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74" b="97848" l="6375" r="96750">
                        <a14:foregroundMark x1="69750" y1="13411" x2="69500" y2="19205"/>
                        <a14:foregroundMark x1="19875" y1="58775" x2="21625" y2="80795"/>
                        <a14:foregroundMark x1="18375" y1="57285" x2="19625" y2="56291"/>
                        <a14:foregroundMark x1="37000" y1="42053" x2="41250" y2="47848"/>
                        <a14:foregroundMark x1="38625" y1="41556" x2="40250" y2="44536"/>
                        <a14:foregroundMark x1="54000" y1="29967" x2="54250" y2="34437"/>
                        <a14:foregroundMark x1="53125" y1="28808" x2="55125" y2="28642"/>
                        <a14:foregroundMark x1="68375" y1="10762" x2="71500" y2="11258"/>
                        <a14:foregroundMark x1="37875" y1="41722" x2="39875" y2="41887"/>
                        <a14:foregroundMark x1="52125" y1="29305" x2="52875" y2="29139"/>
                        <a14:foregroundMark x1="18000" y1="56623" x2="21500" y2="56126"/>
                        <a14:backgroundMark x1="36875" y1="86093" x2="40625" y2="86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720" y="3695280"/>
            <a:ext cx="4406195" cy="3326677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926452" y="1395644"/>
            <a:ext cx="11074203" cy="5213210"/>
            <a:chOff x="926453" y="1395644"/>
            <a:chExt cx="11002196" cy="5213210"/>
          </a:xfrm>
        </p:grpSpPr>
        <p:sp>
          <p:nvSpPr>
            <p:cNvPr id="7" name="Espaço Reservado para Conteúdo 2">
              <a:extLst>
                <a:ext uri="{FF2B5EF4-FFF2-40B4-BE49-F238E27FC236}">
                  <a16:creationId xmlns="" xmlns:a16="http://schemas.microsoft.com/office/drawing/2014/main" id="{4BE1AC6F-79D8-4C66-B9B0-551534943CAB}"/>
                </a:ext>
              </a:extLst>
            </p:cNvPr>
            <p:cNvSpPr txBox="1">
              <a:spLocks/>
            </p:cNvSpPr>
            <p:nvPr/>
          </p:nvSpPr>
          <p:spPr>
            <a:xfrm>
              <a:off x="926453" y="1395644"/>
              <a:ext cx="11002196" cy="25774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8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1200"/>
                </a:spcBef>
                <a:spcAft>
                  <a:spcPts val="1200"/>
                </a:spcAft>
                <a:buClr>
                  <a:srgbClr val="0000FF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pt-BR" altLang="pt-BR" sz="22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pt-BR" altLang="pt-BR" sz="1800" b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META 1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– Reduzir para </a:t>
              </a:r>
              <a:r>
                <a:rPr lang="pt-BR" altLang="pt-BR" b="1" dirty="0">
                  <a:solidFill>
                    <a:schemeClr val="tx1"/>
                  </a:solidFill>
                  <a:cs typeface="Arial" panose="020B0604020202020204" pitchFamily="34" charset="0"/>
                </a:rPr>
                <a:t>5%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o tempo utilizado pelo CD para consulta de inspeção de saúde gasto com o processo de chamadas de pacientes, até outubro de </a:t>
              </a:r>
              <a:r>
                <a:rPr lang="pt-BR" altLang="pt-BR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2020;</a:t>
              </a:r>
              <a:endParaRPr lang="pt-BR" altLang="pt-BR" sz="2200" i="1" dirty="0" smtClean="0">
                <a:solidFill>
                  <a:schemeClr val="tx1"/>
                </a:solidFill>
                <a:cs typeface="Arial" panose="020B0604020202020204" pitchFamily="34" charset="0"/>
              </a:endParaRPr>
            </a:p>
            <a:p>
              <a:pPr fontAlgn="auto">
                <a:spcBef>
                  <a:spcPts val="1200"/>
                </a:spcBef>
                <a:spcAft>
                  <a:spcPts val="1200"/>
                </a:spcAft>
                <a:buClr>
                  <a:srgbClr val="0000FF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pt-BR" altLang="pt-BR" sz="1800" b="1" dirty="0">
                  <a:solidFill>
                    <a:schemeClr val="tx1"/>
                  </a:solidFill>
                  <a:cs typeface="Arial" panose="020B0604020202020204" pitchFamily="34" charset="0"/>
                </a:rPr>
                <a:t>META </a:t>
              </a:r>
              <a:r>
                <a:rPr lang="pt-BR" altLang="pt-BR" sz="1800" b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2 </a:t>
              </a:r>
              <a:r>
                <a:rPr lang="pt-BR" altLang="pt-BR" sz="2200" dirty="0">
                  <a:solidFill>
                    <a:schemeClr val="tx1"/>
                  </a:solidFill>
                  <a:cs typeface="Arial" panose="020B0604020202020204" pitchFamily="34" charset="0"/>
                </a:rPr>
                <a:t>- </a:t>
              </a:r>
              <a:r>
                <a:rPr lang="pt-BR" altLang="pt-BR" i="1" dirty="0">
                  <a:solidFill>
                    <a:schemeClr val="tx1"/>
                  </a:solidFill>
                  <a:cs typeface="Arial" panose="020B0604020202020204" pitchFamily="34" charset="0"/>
                </a:rPr>
                <a:t>Reduzir para </a:t>
              </a:r>
              <a:r>
                <a:rPr lang="pt-BR" altLang="pt-BR" b="1" i="1" dirty="0">
                  <a:solidFill>
                    <a:schemeClr val="tx1"/>
                  </a:solidFill>
                  <a:cs typeface="Arial" panose="020B0604020202020204" pitchFamily="34" charset="0"/>
                </a:rPr>
                <a:t>10%</a:t>
              </a:r>
              <a:r>
                <a:rPr lang="pt-BR" altLang="pt-BR" i="1" dirty="0">
                  <a:solidFill>
                    <a:schemeClr val="tx1"/>
                  </a:solidFill>
                  <a:cs typeface="Arial" panose="020B0604020202020204" pitchFamily="34" charset="0"/>
                </a:rPr>
                <a:t> o tempo de trabalho diário do pessoal auxiliar que é gasto com o processo de gerenciamento de fluxo de </a:t>
              </a:r>
              <a:r>
                <a:rPr lang="pt-BR" altLang="pt-BR" i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pacientes, </a:t>
              </a:r>
              <a:r>
                <a:rPr lang="pt-BR" altLang="pt-BR" i="1" dirty="0">
                  <a:solidFill>
                    <a:schemeClr val="tx1"/>
                  </a:solidFill>
                  <a:cs typeface="Arial" panose="020B0604020202020204" pitchFamily="34" charset="0"/>
                </a:rPr>
                <a:t>até outubro de 2020</a:t>
              </a:r>
              <a:r>
                <a:rPr lang="pt-BR" altLang="pt-BR" i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;</a:t>
              </a:r>
            </a:p>
          </p:txBody>
        </p:sp>
        <p:sp>
          <p:nvSpPr>
            <p:cNvPr id="9" name="Espaço Reservado para Conteúdo 2">
              <a:extLst>
                <a:ext uri="{FF2B5EF4-FFF2-40B4-BE49-F238E27FC236}">
                  <a16:creationId xmlns="" xmlns:a16="http://schemas.microsoft.com/office/drawing/2014/main" id="{4BE1AC6F-79D8-4C66-B9B0-551534943CAB}"/>
                </a:ext>
              </a:extLst>
            </p:cNvPr>
            <p:cNvSpPr txBox="1">
              <a:spLocks/>
            </p:cNvSpPr>
            <p:nvPr/>
          </p:nvSpPr>
          <p:spPr>
            <a:xfrm>
              <a:off x="3579477" y="3717032"/>
              <a:ext cx="8349172" cy="28918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8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1200"/>
                </a:spcBef>
                <a:spcAft>
                  <a:spcPts val="1200"/>
                </a:spcAft>
                <a:buClr>
                  <a:srgbClr val="0000FF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pt-BR" altLang="pt-BR" sz="1800" b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META 3</a:t>
              </a:r>
              <a:r>
                <a:rPr lang="pt-BR" altLang="pt-BR" sz="22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- Aumentar para </a:t>
              </a:r>
              <a:r>
                <a:rPr lang="pt-BR" altLang="pt-BR" b="1" dirty="0">
                  <a:solidFill>
                    <a:schemeClr val="tx1"/>
                  </a:solidFill>
                  <a:cs typeface="Arial" panose="020B0604020202020204" pitchFamily="34" charset="0"/>
                </a:rPr>
                <a:t>90%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 o percentual de pacientes que conseguem ouvir a primeira chamada para o atendimento, até outubro de 2020; </a:t>
              </a:r>
              <a:r>
                <a:rPr lang="pt-BR" altLang="pt-BR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e</a:t>
              </a:r>
            </a:p>
            <a:p>
              <a:pPr fontAlgn="auto">
                <a:spcBef>
                  <a:spcPts val="1800"/>
                </a:spcBef>
                <a:spcAft>
                  <a:spcPts val="1200"/>
                </a:spcAft>
                <a:buClr>
                  <a:srgbClr val="0000FF"/>
                </a:buClr>
                <a:buSzPct val="100000"/>
                <a:buFont typeface="Wingdings" panose="05000000000000000000" pitchFamily="2" charset="2"/>
                <a:buChar char="ü"/>
              </a:pPr>
              <a:r>
                <a:rPr lang="pt-BR" altLang="pt-BR" sz="22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pt-BR" altLang="pt-BR" sz="1800" b="1" dirty="0">
                  <a:solidFill>
                    <a:schemeClr val="tx1"/>
                  </a:solidFill>
                  <a:cs typeface="Arial" panose="020B0604020202020204" pitchFamily="34" charset="0"/>
                </a:rPr>
                <a:t>META </a:t>
              </a:r>
              <a:r>
                <a:rPr lang="pt-BR" altLang="pt-BR" sz="1800" b="1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4</a:t>
              </a:r>
              <a:r>
                <a:rPr lang="pt-BR" altLang="pt-BR" sz="2200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 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- Aumentar para </a:t>
              </a:r>
              <a:r>
                <a:rPr lang="pt-BR" altLang="pt-BR" b="1" dirty="0">
                  <a:solidFill>
                    <a:schemeClr val="tx1"/>
                  </a:solidFill>
                  <a:cs typeface="Arial" panose="020B0604020202020204" pitchFamily="34" charset="0"/>
                </a:rPr>
                <a:t>80%</a:t>
              </a:r>
              <a:r>
                <a:rPr lang="pt-BR" altLang="pt-BR" dirty="0">
                  <a:solidFill>
                    <a:schemeClr val="tx1"/>
                  </a:solidFill>
                  <a:cs typeface="Arial" panose="020B0604020202020204" pitchFamily="34" charset="0"/>
                </a:rPr>
                <a:t> o percentual de pacientes que conseguem acertar a localização do consultório, após terem sido chamados para o atendimento, até outubro de </a:t>
              </a:r>
              <a:r>
                <a:rPr lang="pt-BR" altLang="pt-BR" dirty="0" smtClean="0">
                  <a:solidFill>
                    <a:schemeClr val="tx1"/>
                  </a:solidFill>
                  <a:cs typeface="Arial" panose="020B0604020202020204" pitchFamily="34" charset="0"/>
                </a:rPr>
                <a:t>2020.</a:t>
              </a:r>
            </a:p>
          </p:txBody>
        </p:sp>
      </p:grp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1343472" y="68265"/>
            <a:ext cx="10801200" cy="6244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</a:t>
            </a:r>
            <a:r>
              <a:rPr lang="pt-BR" alt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descrição da </a:t>
            </a: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situação-problema</a:t>
            </a:r>
            <a:endParaRPr lang="pt-BR" alt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6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898;p20"/>
          <p:cNvSpPr txBox="1">
            <a:spLocks/>
          </p:cNvSpPr>
          <p:nvPr/>
        </p:nvSpPr>
        <p:spPr>
          <a:xfrm>
            <a:off x="1008719" y="1838321"/>
            <a:ext cx="4960615" cy="625161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CAUSA A SER ENFRENTADA</a:t>
            </a:r>
            <a:endParaRPr lang="pt-BR" sz="240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008719" y="2293718"/>
            <a:ext cx="8039609" cy="1568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None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Inexistência </a:t>
            </a:r>
            <a:r>
              <a:rPr lang="pt-BR" altLang="pt-BR" sz="2400" dirty="0">
                <a:solidFill>
                  <a:schemeClr val="tx1"/>
                </a:solidFill>
                <a:cs typeface="Arial" panose="020B0604020202020204" pitchFamily="34" charset="0"/>
              </a:rPr>
              <a:t>de um sistema de gerenciamento de filas </a:t>
            </a: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informatizado</a:t>
            </a:r>
          </a:p>
        </p:txBody>
      </p:sp>
      <p:sp>
        <p:nvSpPr>
          <p:cNvPr id="5" name="Google Shape;3898;p20"/>
          <p:cNvSpPr txBox="1">
            <a:spLocks/>
          </p:cNvSpPr>
          <p:nvPr/>
        </p:nvSpPr>
        <p:spPr>
          <a:xfrm>
            <a:off x="1008719" y="4221088"/>
            <a:ext cx="4960615" cy="625161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</a:t>
            </a:r>
            <a:endParaRPr lang="pt-BR" sz="240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008719" y="4713292"/>
            <a:ext cx="9990317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None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Otimização </a:t>
            </a:r>
            <a:r>
              <a:rPr lang="pt-BR" altLang="pt-BR" sz="2400" dirty="0">
                <a:solidFill>
                  <a:schemeClr val="tx1"/>
                </a:solidFill>
                <a:cs typeface="Arial" panose="020B0604020202020204" pitchFamily="34" charset="0"/>
              </a:rPr>
              <a:t>do tempo dos profissionais através do processo informatizado de gerenciamento do fluxo interno de pacientes</a:t>
            </a:r>
            <a:endParaRPr lang="pt-BR" altLang="pt-BR" sz="24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4351" y="800797"/>
            <a:ext cx="1821715" cy="270021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1271464" y="68265"/>
            <a:ext cx="10801200" cy="6244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</a:t>
            </a:r>
            <a:r>
              <a:rPr lang="pt-BR" altLang="pt-BR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descrição da </a:t>
            </a: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situação-problema</a:t>
            </a:r>
            <a:endParaRPr lang="pt-BR" alt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1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6E8C5CA1-5AAD-4E91-AF7A-3BF5AFE1261B}"/>
              </a:ext>
            </a:extLst>
          </p:cNvPr>
          <p:cNvSpPr txBox="1">
            <a:spLocks/>
          </p:cNvSpPr>
          <p:nvPr/>
        </p:nvSpPr>
        <p:spPr>
          <a:xfrm>
            <a:off x="0" y="260648"/>
            <a:ext cx="12192000" cy="976313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  <a:sp3d extrusionH="57150">
              <a:bevelT w="38100" h="38100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pt-BR" altLang="en-US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Programação das ações</a:t>
            </a:r>
            <a:endParaRPr lang="pt-BR" alt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64" b="94767" l="5500" r="97125">
                        <a14:foregroundMark x1="73500" y1="87209" x2="74875" y2="83333"/>
                        <a14:foregroundMark x1="49625" y1="27326" x2="51000" y2="55620"/>
                        <a14:backgroundMark x1="15500" y1="82364" x2="15375" y2="82558"/>
                        <a14:backgroundMark x1="14875" y1="85659" x2="14875" y2="85659"/>
                        <a14:backgroundMark x1="15125" y1="83721" x2="15125" y2="90116"/>
                        <a14:backgroundMark x1="68625" y1="85853" x2="69750" y2="89729"/>
                        <a14:backgroundMark x1="71250" y1="86628" x2="68750" y2="87984"/>
                        <a14:backgroundMark x1="48750" y1="64729" x2="49750" y2="65504"/>
                        <a14:backgroundMark x1="51750" y1="61047" x2="52125" y2="61240"/>
                        <a14:backgroundMark x1="44750" y1="71124" x2="45250" y2="71705"/>
                        <a14:backgroundMark x1="80750" y1="57171" x2="82000" y2="58140"/>
                        <a14:backgroundMark x1="48750" y1="19767" x2="49750" y2="19767"/>
                        <a14:backgroundMark x1="51625" y1="66279" x2="51625" y2="67054"/>
                        <a14:backgroundMark x1="52250" y1="71899" x2="52375" y2="72287"/>
                        <a14:backgroundMark x1="27625" y1="37403" x2="27375" y2="36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2" y="1844824"/>
            <a:ext cx="7109878" cy="458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1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190675"/>
              </p:ext>
            </p:extLst>
          </p:nvPr>
        </p:nvGraphicFramePr>
        <p:xfrm>
          <a:off x="479376" y="620688"/>
          <a:ext cx="11305256" cy="565889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624736"/>
                <a:gridCol w="1440160"/>
                <a:gridCol w="1440160"/>
                <a:gridCol w="1800200"/>
              </a:tblGrid>
              <a:tr h="7423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effectLst/>
                        </a:rPr>
                        <a:t>Ações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effectLst/>
                        </a:rPr>
                        <a:t>Recursos necessários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smtClean="0">
                          <a:effectLst/>
                        </a:rPr>
                        <a:t>Prazo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smtClean="0">
                          <a:effectLst/>
                        </a:rPr>
                        <a:t>Responsáveis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129813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u="none" strike="noStrike" dirty="0" smtClean="0">
                          <a:effectLst/>
                        </a:rPr>
                        <a:t>Reunir equipe para identificar causas do problema e realizar </a:t>
                      </a:r>
                      <a:r>
                        <a:rPr lang="pt-BR" sz="1400" i="1" u="none" strike="noStrike" dirty="0" smtClean="0">
                          <a:effectLst/>
                        </a:rPr>
                        <a:t>brainstorming</a:t>
                      </a:r>
                      <a:r>
                        <a:rPr lang="pt-BR" sz="1400" u="none" strike="noStrike" dirty="0" smtClean="0">
                          <a:effectLst/>
                        </a:rPr>
                        <a:t>, buscando oportunidades para melhoria no gerenciamento de fluxo interno de pacientes da Divisão de Odontologia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Humanos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Set/2019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CC(CD)Fátima e CC(CD)Luciana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792088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u="none" strike="noStrike" dirty="0" smtClean="0">
                          <a:effectLst/>
                        </a:rPr>
                        <a:t>Realizar pesquisa sobre sistemas de gerenciamento de fluxo de pacientes, identificando o mais adequado para a Divisão de Odontologia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Humanos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Set/2019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>
                          <a:effectLst/>
                        </a:rPr>
                        <a:t>CC(CD)Luciana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964350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u="none" strike="noStrike" dirty="0" smtClean="0">
                          <a:effectLst/>
                        </a:rPr>
                        <a:t>Pesquisar preços de sistemas de gerenciamento de filas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Humanos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Out/2019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SG-HD Carine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867489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u="none" strike="noStrike" dirty="0" smtClean="0">
                          <a:effectLst/>
                        </a:rPr>
                        <a:t>Confeccionar processo para aquisição do sistema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Humanos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Out/2019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CC(CD)Luciana e SG-HD Carine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1162764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u="none" strike="noStrike" dirty="0" smtClean="0">
                          <a:effectLst/>
                        </a:rPr>
                        <a:t>Encaminhar o processo de aquisição para autorização da Direção do HCM e para o setor de intendência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Humanos           e             Financeiros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Outubro a Dez/2019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SG-HD Carine e CT(IM)Renan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28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82166"/>
              </p:ext>
            </p:extLst>
          </p:nvPr>
        </p:nvGraphicFramePr>
        <p:xfrm>
          <a:off x="479376" y="620688"/>
          <a:ext cx="11305256" cy="577127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624736"/>
                <a:gridCol w="1440160"/>
                <a:gridCol w="1440160"/>
                <a:gridCol w="1800200"/>
              </a:tblGrid>
              <a:tr h="7423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effectLst/>
                        </a:rPr>
                        <a:t>Ações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effectLst/>
                        </a:rPr>
                        <a:t>Recursos necessários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smtClean="0">
                          <a:effectLst/>
                        </a:rPr>
                        <a:t>Prazo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smtClean="0">
                          <a:effectLst/>
                        </a:rPr>
                        <a:t>Responsáveis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7765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Avaliar e adequar a infraestrutura necessária para instalação do sistema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Estruturais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Novembro</a:t>
                      </a:r>
                      <a:r>
                        <a:rPr lang="pt-BR" sz="1400" u="none" strike="noStrike" baseline="0" dirty="0" smtClean="0">
                          <a:effectLst/>
                        </a:rPr>
                        <a:t> a Dez</a:t>
                      </a:r>
                      <a:r>
                        <a:rPr lang="pt-BR" sz="1400" u="none" strike="noStrike" dirty="0" smtClean="0">
                          <a:effectLst/>
                        </a:rPr>
                        <a:t>/2019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CT(AA) Camelo e 1T(T) Sarah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792088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Contatar a empresa para pactuar procedimentos para instalação remota e orientações para preparo dos computadores da Divisão de Odontologia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Humanos           e     Tecnológicos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Jan/2020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CC(CD)Luciana e 1T(T) Sarah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1152128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Solicitar autorização à Diretoria de Comunicações e Tecnologia da Informação da Marinha (DCTIM), através de mensagem, para liberação de acesso remoto para instalação do </a:t>
                      </a:r>
                      <a:r>
                        <a:rPr lang="pt-BR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software</a:t>
                      </a:r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de gerenciamento de filas, por agendamento de sala virtual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Humanos           e     Tecnológicos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smtClean="0">
                          <a:effectLst/>
                        </a:rPr>
                        <a:t>Jan/2020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1T(T) Sarah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1224136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Realizar a instalação remota do </a:t>
                      </a:r>
                      <a:r>
                        <a:rPr lang="pt-BR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software</a:t>
                      </a:r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através de sala virtual, em conjunto com o CPD do HCM, empresa fornecedora, DCTIM e Divisão de Odontologia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Humanos           e     Tecnológicos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Jan/2020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1T(T) Sarah, Funcionário Felipe da empresa </a:t>
                      </a:r>
                      <a:r>
                        <a:rPr lang="pt-BR" sz="1400" u="none" strike="noStrike" dirty="0" err="1" smtClean="0">
                          <a:effectLst/>
                        </a:rPr>
                        <a:t>MarcaRS</a:t>
                      </a:r>
                      <a:r>
                        <a:rPr lang="pt-BR" sz="1400" u="none" strike="noStrike" dirty="0" smtClean="0">
                          <a:effectLst/>
                        </a:rPr>
                        <a:t> </a:t>
                      </a:r>
                      <a:r>
                        <a:rPr lang="pt-BR" sz="1400" u="none" strike="noStrike" dirty="0" err="1" smtClean="0">
                          <a:effectLst/>
                        </a:rPr>
                        <a:t>Thecnology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1162764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Realizar avaliação do funcionamento e da adequação do sistema durante fase de implementação, e reavaliação do planejamento inicial do design do sistema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Humanos           e     Tecnológicos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 smtClean="0">
                          <a:effectLst/>
                        </a:rPr>
                        <a:t>Fev</a:t>
                      </a:r>
                      <a:r>
                        <a:rPr lang="pt-BR" sz="1400" u="none" strike="noStrike" dirty="0" smtClean="0">
                          <a:effectLst/>
                        </a:rPr>
                        <a:t>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CC(CD)Fátima e CC(CD)Luciana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0992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4000" t="-12000" r="-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290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88286"/>
              </p:ext>
            </p:extLst>
          </p:nvPr>
        </p:nvGraphicFramePr>
        <p:xfrm>
          <a:off x="479376" y="548680"/>
          <a:ext cx="11305256" cy="569786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624736"/>
                <a:gridCol w="1440160"/>
                <a:gridCol w="1440160"/>
                <a:gridCol w="1800200"/>
              </a:tblGrid>
              <a:tr h="7423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effectLst/>
                        </a:rPr>
                        <a:t>Ações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effectLst/>
                        </a:rPr>
                        <a:t>Recursos necessários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smtClean="0">
                          <a:effectLst/>
                        </a:rPr>
                        <a:t>Prazo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smtClean="0">
                          <a:effectLst/>
                        </a:rPr>
                        <a:t>Responsáveis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697765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Agendar, após novas autorizações da DCTIM, salas virtuais para ajustes e adequações do sistema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Humanos           e     Tecnológicos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 smtClean="0">
                          <a:effectLst/>
                        </a:rPr>
                        <a:t>Fev</a:t>
                      </a:r>
                      <a:r>
                        <a:rPr lang="pt-BR" sz="1400" u="none" strike="noStrike" dirty="0" smtClean="0">
                          <a:effectLst/>
                        </a:rPr>
                        <a:t>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1T(T) Sarah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1224136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Realizar os ajustes e adequações do sistema, em conjunto com o CPD do HCM, empresa fornecedora, DCTIM e Divisão de Odontologia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Humanos           e     Tecnológicos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 smtClean="0">
                          <a:effectLst/>
                        </a:rPr>
                        <a:t>Fev</a:t>
                      </a:r>
                      <a:r>
                        <a:rPr lang="pt-BR" sz="1400" u="none" strike="noStrike" dirty="0" smtClean="0">
                          <a:effectLst/>
                        </a:rPr>
                        <a:t>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1T(T) Sarah, Funcionário Felipe da empresa </a:t>
                      </a:r>
                      <a:r>
                        <a:rPr lang="pt-BR" sz="1400" u="none" strike="noStrike" dirty="0" err="1" smtClean="0">
                          <a:effectLst/>
                        </a:rPr>
                        <a:t>MarcaRS</a:t>
                      </a:r>
                      <a:r>
                        <a:rPr lang="pt-BR" sz="1400" u="none" strike="noStrike" dirty="0" smtClean="0">
                          <a:effectLst/>
                        </a:rPr>
                        <a:t> </a:t>
                      </a:r>
                      <a:r>
                        <a:rPr lang="pt-BR" sz="1400" u="none" strike="noStrike" dirty="0" err="1" smtClean="0">
                          <a:effectLst/>
                        </a:rPr>
                        <a:t>Thecnology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1152128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Organizar o treinamento sobre o uso do sistema para a equipe, após nova autorização da DCTIM, através de sala virtual, ministrado pela empresa fornecedora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Humanos           e     Tecnológicos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Mar/2020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Funcionário Felipe da empresa </a:t>
                      </a:r>
                      <a:r>
                        <a:rPr lang="pt-BR" sz="1400" u="none" strike="noStrike" dirty="0" err="1" smtClean="0">
                          <a:effectLst/>
                        </a:rPr>
                        <a:t>MarcaRS</a:t>
                      </a:r>
                      <a:r>
                        <a:rPr lang="pt-BR" sz="1400" u="none" strike="noStrike" dirty="0" smtClean="0">
                          <a:effectLst/>
                        </a:rPr>
                        <a:t> </a:t>
                      </a:r>
                      <a:r>
                        <a:rPr lang="pt-BR" sz="1400" u="none" strike="noStrike" dirty="0" err="1" smtClean="0">
                          <a:effectLst/>
                        </a:rPr>
                        <a:t>Thecnology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1017348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Replicar o treinamento recebido da empresa fornecedora para o restante da equipe da Divisão de Odontologia e do Serviço de MPI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Humanos           e     Tecnológicos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Mar/2020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CC(CD)Luciana e SG-HD Carine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864096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Avaliar feedback da equipe quanto ao uso do sistema, rastrear problemas e verificar possibilidades de melhoria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Humanos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 smtClean="0">
                          <a:effectLst/>
                        </a:rPr>
                        <a:t>Ago</a:t>
                      </a:r>
                      <a:r>
                        <a:rPr lang="pt-BR" sz="1400" u="none" strike="noStrike" dirty="0" smtClean="0">
                          <a:effectLst/>
                        </a:rPr>
                        <a:t>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CC(CD)Luciana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6187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981307"/>
              </p:ext>
            </p:extLst>
          </p:nvPr>
        </p:nvGraphicFramePr>
        <p:xfrm>
          <a:off x="407368" y="1196752"/>
          <a:ext cx="11449272" cy="4536504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709128"/>
                <a:gridCol w="1458506"/>
                <a:gridCol w="1458506"/>
                <a:gridCol w="1823132"/>
              </a:tblGrid>
              <a:tr h="8063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effectLst/>
                        </a:rPr>
                        <a:t>Ações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>
                          <a:effectLst/>
                        </a:rPr>
                        <a:t>Recursos necessários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smtClean="0">
                          <a:effectLst/>
                        </a:rPr>
                        <a:t>Prazo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 dirty="0" smtClean="0">
                          <a:effectLst/>
                        </a:rPr>
                        <a:t>Responsáveis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1305426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Agendar, após novas autorizações da DCTIM, salas virtuais para resolução dos problemas mapeados e adequações do sistema, em conjunto com o CPD do HCM, empresa fornecedora, DCTIM e Divisão de Odontologia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Humanos           e     Tecnológicos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Set/2020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1T(T) Sarah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1095018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Confeccionar POP (procedimento operacional padrão) para o uso do sistema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Humanos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err="1" smtClean="0">
                          <a:effectLst/>
                        </a:rPr>
                        <a:t>Nov</a:t>
                      </a:r>
                      <a:r>
                        <a:rPr lang="pt-BR" sz="1400" u="none" strike="noStrike" dirty="0" smtClean="0">
                          <a:effectLst/>
                        </a:rPr>
                        <a:t>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CC(CD)Luciana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  <a:tr h="1329665">
                <a:tc>
                  <a:txBody>
                    <a:bodyPr/>
                    <a:lstStyle/>
                    <a:p>
                      <a:pPr marL="72000" algn="l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Realizar monitoramento e reavaliações quanto ao uso do sistema, e/ou necessidade de novos treinamentos, e atualizações do sistema.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 smtClean="0">
                          <a:effectLst/>
                        </a:rPr>
                        <a:t>Humanos</a:t>
                      </a:r>
                      <a:endParaRPr lang="pt-B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Dez/2020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 smtClean="0">
                          <a:effectLst/>
                        </a:rPr>
                        <a:t>CC(CD)Fátima  e CC(CD)Luciana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084" marR="4084" marT="4084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5471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="" xmlns:a16="http://schemas.microsoft.com/office/drawing/2014/main" id="{17710A61-F0B2-475C-94AA-332AACC00B0D}"/>
              </a:ext>
            </a:extLst>
          </p:cNvPr>
          <p:cNvSpPr txBox="1">
            <a:spLocks/>
          </p:cNvSpPr>
          <p:nvPr/>
        </p:nvSpPr>
        <p:spPr>
          <a:xfrm>
            <a:off x="407368" y="332656"/>
            <a:ext cx="11305256" cy="79739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  <a:sp3d extrusionH="57150">
              <a:bevelT w="38100" h="38100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pt-BR" alt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 GESTÃO DO PROJETO</a:t>
            </a:r>
            <a:endParaRPr lang="pt-BR" alt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199456" y="1484784"/>
            <a:ext cx="5544616" cy="4333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Divisão de Odontologia do HCM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>
                <a:solidFill>
                  <a:schemeClr val="tx1"/>
                </a:solidFill>
                <a:cs typeface="Arial" panose="020B0604020202020204" pitchFamily="34" charset="0"/>
              </a:rPr>
              <a:t>Reuniões </a:t>
            </a: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Trimestrais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>
                <a:solidFill>
                  <a:schemeClr val="tx1"/>
                </a:solidFill>
                <a:cs typeface="Arial" panose="020B0604020202020204" pitchFamily="34" charset="0"/>
              </a:rPr>
              <a:t>Monitoramento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>
                <a:solidFill>
                  <a:schemeClr val="tx1"/>
                </a:solidFill>
                <a:cs typeface="Arial" panose="020B0604020202020204" pitchFamily="34" charset="0"/>
              </a:rPr>
              <a:t>Reavaliações e </a:t>
            </a: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Adequações do sistema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34" b="94542" l="0" r="100000">
                        <a14:foregroundMark x1="89267" y1="65302" x2="73595" y2="71930"/>
                        <a14:foregroundMark x1="85860" y1="64133" x2="72913" y2="58480"/>
                        <a14:foregroundMark x1="52811" y1="18713" x2="57581" y2="52632"/>
                        <a14:foregroundMark x1="52300" y1="16764" x2="10562" y2="14815"/>
                        <a14:foregroundMark x1="10051" y1="15400" x2="14140" y2="58090"/>
                        <a14:foregroundMark x1="40545" y1="84211" x2="13969" y2="65302"/>
                        <a14:foregroundMark x1="12095" y1="52242" x2="13799" y2="66082"/>
                        <a14:foregroundMark x1="10051" y1="14035" x2="8859" y2="14620"/>
                        <a14:foregroundMark x1="52981" y1="17349" x2="53322" y2="19688"/>
                        <a14:foregroundMark x1="90290" y1="65107" x2="74106" y2="57895"/>
                        <a14:foregroundMark x1="42419" y1="85380" x2="39353" y2="82651"/>
                        <a14:foregroundMark x1="20102" y1="70175" x2="16695" y2="68421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2184" y="2204864"/>
            <a:ext cx="3704154" cy="32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65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8760296" y="96706"/>
            <a:ext cx="3240360" cy="6244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  <a:endParaRPr lang="pt-BR" alt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839416" y="2101144"/>
            <a:ext cx="5400600" cy="39848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Chamada pelo NOME </a:t>
            </a:r>
            <a:endParaRPr lang="pt-BR" altLang="pt-BR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Organização em múltiplas FILAS de atendimento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Disciplina da fila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Recepcionista fica na recepção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Dentista fica no consultório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9051" r="16401" b="16400"/>
          <a:stretch/>
        </p:blipFill>
        <p:spPr>
          <a:xfrm>
            <a:off x="7032104" y="2187679"/>
            <a:ext cx="4392488" cy="3898333"/>
          </a:xfrm>
          <a:prstGeom prst="rect">
            <a:avLst/>
          </a:prstGeom>
          <a:solidFill>
            <a:schemeClr val="accent2"/>
          </a:solidFill>
          <a:ln w="28575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3898;p20"/>
          <p:cNvSpPr txBox="1">
            <a:spLocks/>
          </p:cNvSpPr>
          <p:nvPr/>
        </p:nvSpPr>
        <p:spPr>
          <a:xfrm>
            <a:off x="839416" y="1196752"/>
            <a:ext cx="10657184" cy="636624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</a:t>
            </a:r>
            <a:r>
              <a:rPr lang="pt-BR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informatizado de gerenciamento de </a:t>
            </a:r>
            <a:r>
              <a:rPr lang="pt-BR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filas</a:t>
            </a:r>
            <a:endParaRPr lang="pt-BR" sz="24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9745927" y="6194094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Fonte: </a:t>
            </a:r>
            <a:r>
              <a:rPr lang="pt-BR" sz="1000" i="1" dirty="0" smtClean="0"/>
              <a:t>Print </a:t>
            </a:r>
            <a:r>
              <a:rPr lang="pt-BR" sz="1000" i="1" dirty="0" err="1" smtClean="0"/>
              <a:t>screen</a:t>
            </a:r>
            <a:r>
              <a:rPr lang="pt-BR" sz="1000" i="1" dirty="0" smtClean="0"/>
              <a:t> </a:t>
            </a:r>
            <a:r>
              <a:rPr lang="pt-BR" sz="1000" dirty="0" smtClean="0"/>
              <a:t>da tela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13778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623392" y="980728"/>
            <a:ext cx="5256584" cy="51845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Permite ao Gestor conhecer o panorama dos atendimentos no momento</a:t>
            </a:r>
            <a:endParaRPr lang="pt-BR" altLang="pt-BR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Sinaliza o tempo de espera em cada fila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Sinaliza o tempo de espera individual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Som suficientemente alto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Reforço visual na tela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7" t="29867" r="27876" b="10334"/>
          <a:stretch/>
        </p:blipFill>
        <p:spPr>
          <a:xfrm>
            <a:off x="6672064" y="998425"/>
            <a:ext cx="4608512" cy="5389617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624431"/>
            <a:ext cx="3168352" cy="6098482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6" name="CaixaDeTexto 5"/>
          <p:cNvSpPr txBox="1"/>
          <p:nvPr/>
        </p:nvSpPr>
        <p:spPr>
          <a:xfrm>
            <a:off x="9749890" y="6467019"/>
            <a:ext cx="1678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Fonte: </a:t>
            </a:r>
            <a:r>
              <a:rPr lang="pt-BR" sz="1000" i="1" dirty="0" smtClean="0"/>
              <a:t>Print </a:t>
            </a:r>
            <a:r>
              <a:rPr lang="pt-BR" sz="1000" i="1" dirty="0" err="1" smtClean="0"/>
              <a:t>screen</a:t>
            </a:r>
            <a:r>
              <a:rPr lang="pt-BR" sz="1000" i="1" dirty="0" smtClean="0"/>
              <a:t> </a:t>
            </a:r>
            <a:r>
              <a:rPr lang="pt-BR" sz="1000" dirty="0" smtClean="0"/>
              <a:t>da tela</a:t>
            </a:r>
            <a:endParaRPr lang="pt-BR" sz="1000" dirty="0"/>
          </a:p>
        </p:txBody>
      </p:sp>
      <p:sp>
        <p:nvSpPr>
          <p:cNvPr id="7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1271464" y="0"/>
            <a:ext cx="10801200" cy="6244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  <a:endParaRPr lang="pt-BR" altLang="pt-BR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0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_Video-Apresentacao-202011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811" t="4201" r="7275" b="12850"/>
          <a:stretch/>
        </p:blipFill>
        <p:spPr>
          <a:xfrm>
            <a:off x="1631504" y="908720"/>
            <a:ext cx="8928992" cy="5148835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sp>
        <p:nvSpPr>
          <p:cNvPr id="3" name="CaixaDeTexto 2"/>
          <p:cNvSpPr txBox="1"/>
          <p:nvPr/>
        </p:nvSpPr>
        <p:spPr>
          <a:xfrm>
            <a:off x="7248128" y="6237312"/>
            <a:ext cx="34034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 smtClean="0"/>
              <a:t>Fonte: Televisão da sala de espera  da Divisão de Odontologia</a:t>
            </a:r>
            <a:endParaRPr lang="pt-BR" sz="900" dirty="0"/>
          </a:p>
        </p:txBody>
      </p:sp>
      <p:sp>
        <p:nvSpPr>
          <p:cNvPr id="4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1271464" y="1816"/>
            <a:ext cx="10801200" cy="6244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  <a:endParaRPr lang="pt-BR" altLang="pt-BR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98;p20"/>
          <p:cNvSpPr txBox="1">
            <a:spLocks/>
          </p:cNvSpPr>
          <p:nvPr/>
        </p:nvSpPr>
        <p:spPr>
          <a:xfrm>
            <a:off x="839416" y="692696"/>
            <a:ext cx="4960615" cy="625161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 ALCANÇADOS</a:t>
            </a:r>
            <a:endParaRPr lang="pt-BR" sz="2400" dirty="0"/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9048328" y="116632"/>
            <a:ext cx="3024336" cy="6244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  <a:endParaRPr lang="pt-BR" alt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255955" y="1734021"/>
            <a:ext cx="3403056" cy="66367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None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Tempo do Dentista</a:t>
            </a:r>
            <a:endParaRPr lang="pt-BR" altLang="pt-BR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09" y="2397697"/>
            <a:ext cx="2514774" cy="3068877"/>
          </a:xfrm>
          <a:prstGeom prst="rect">
            <a:avLst/>
          </a:prstGeom>
        </p:spPr>
      </p:pic>
      <p:sp>
        <p:nvSpPr>
          <p:cNvPr id="28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7686418" y="1734021"/>
            <a:ext cx="3403056" cy="66367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None/>
            </a:pP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Tempo do Auxiliar</a:t>
            </a:r>
          </a:p>
        </p:txBody>
      </p:sp>
      <p:grpSp>
        <p:nvGrpSpPr>
          <p:cNvPr id="29" name="Diagram group"/>
          <p:cNvGrpSpPr/>
          <p:nvPr/>
        </p:nvGrpSpPr>
        <p:grpSpPr>
          <a:xfrm>
            <a:off x="1706389" y="2812495"/>
            <a:ext cx="2088232" cy="2675834"/>
            <a:chOff x="1121896" y="108824"/>
            <a:chExt cx="2194610" cy="3146957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30" name="Forma 29"/>
            <p:cNvSpPr/>
            <p:nvPr/>
          </p:nvSpPr>
          <p:spPr>
            <a:xfrm rot="4396374">
              <a:off x="645722" y="584998"/>
              <a:ext cx="3146957" cy="2194610"/>
            </a:xfrm>
            <a:prstGeom prst="swooshArrow">
              <a:avLst>
                <a:gd name="adj1" fmla="val 16310"/>
                <a:gd name="adj2" fmla="val 31370"/>
              </a:avLst>
            </a:prstGeom>
            <a:sp3d extrusionH="50600" prstMaterial="metal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  <p:sp>
        <p:nvSpPr>
          <p:cNvPr id="31" name="CaixaDeTexto 30"/>
          <p:cNvSpPr txBox="1"/>
          <p:nvPr/>
        </p:nvSpPr>
        <p:spPr>
          <a:xfrm>
            <a:off x="964586" y="290650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16%</a:t>
            </a:r>
            <a:endParaRPr lang="pt-BR" sz="24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3689871" y="5073496"/>
            <a:ext cx="1297150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2%</a:t>
            </a:r>
            <a:endParaRPr lang="pt-BR" sz="6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3" name="Diagram group"/>
          <p:cNvGrpSpPr/>
          <p:nvPr/>
        </p:nvGrpSpPr>
        <p:grpSpPr>
          <a:xfrm>
            <a:off x="8263965" y="2644406"/>
            <a:ext cx="2088232" cy="2675834"/>
            <a:chOff x="1121896" y="108824"/>
            <a:chExt cx="2194610" cy="3146957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34" name="Forma 33"/>
            <p:cNvSpPr/>
            <p:nvPr/>
          </p:nvSpPr>
          <p:spPr>
            <a:xfrm rot="4396374">
              <a:off x="645722" y="584998"/>
              <a:ext cx="3146957" cy="2194610"/>
            </a:xfrm>
            <a:prstGeom prst="swooshArrow">
              <a:avLst>
                <a:gd name="adj1" fmla="val 16310"/>
                <a:gd name="adj2" fmla="val 31370"/>
              </a:avLst>
            </a:prstGeom>
            <a:sp3d extrusionH="50600" prstMaterial="metal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  <p:sp>
        <p:nvSpPr>
          <p:cNvPr id="35" name="CaixaDeTexto 34"/>
          <p:cNvSpPr txBox="1"/>
          <p:nvPr/>
        </p:nvSpPr>
        <p:spPr>
          <a:xfrm>
            <a:off x="7522162" y="273841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23%</a:t>
            </a:r>
            <a:endParaRPr lang="pt-BR" sz="2400" dirty="0"/>
          </a:p>
        </p:txBody>
      </p:sp>
      <p:sp>
        <p:nvSpPr>
          <p:cNvPr id="36" name="CaixaDeTexto 35"/>
          <p:cNvSpPr txBox="1"/>
          <p:nvPr/>
        </p:nvSpPr>
        <p:spPr>
          <a:xfrm>
            <a:off x="10247447" y="4905407"/>
            <a:ext cx="1297150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pt-BR" sz="6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endParaRPr lang="pt-BR" sz="6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86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98;p20"/>
          <p:cNvSpPr txBox="1">
            <a:spLocks/>
          </p:cNvSpPr>
          <p:nvPr/>
        </p:nvSpPr>
        <p:spPr>
          <a:xfrm>
            <a:off x="839416" y="692696"/>
            <a:ext cx="4960615" cy="625161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 ALCANÇADOS</a:t>
            </a:r>
            <a:endParaRPr lang="pt-BR" sz="2400" dirty="0"/>
          </a:p>
        </p:txBody>
      </p:sp>
      <p:sp>
        <p:nvSpPr>
          <p:cNvPr id="5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8976320" y="116632"/>
            <a:ext cx="3096344" cy="6244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  <a:endParaRPr lang="pt-BR" alt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177729" y="1733338"/>
            <a:ext cx="3619147" cy="100507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None/>
            </a:pPr>
            <a:r>
              <a:rPr lang="pt-BR" altLang="pt-BR" sz="2400" dirty="0">
                <a:solidFill>
                  <a:schemeClr val="tx1"/>
                </a:solidFill>
                <a:cs typeface="Arial" panose="020B0604020202020204" pitchFamily="34" charset="0"/>
              </a:rPr>
              <a:t>Pacientes que ouvem a 1</a:t>
            </a:r>
            <a:r>
              <a:rPr lang="pt-BR" altLang="pt-BR" sz="3200" dirty="0">
                <a:solidFill>
                  <a:schemeClr val="tx1"/>
                </a:solidFill>
                <a:cs typeface="Arial" panose="020B0604020202020204" pitchFamily="34" charset="0"/>
              </a:rPr>
              <a:t>ª</a:t>
            </a:r>
            <a:r>
              <a:rPr lang="pt-BR" altLang="pt-BR" sz="2400" dirty="0">
                <a:solidFill>
                  <a:schemeClr val="tx1"/>
                </a:solidFill>
                <a:cs typeface="Arial" panose="020B0604020202020204" pitchFamily="34" charset="0"/>
              </a:rPr>
              <a:t> chamada</a:t>
            </a:r>
          </a:p>
        </p:txBody>
      </p:sp>
      <p:grpSp>
        <p:nvGrpSpPr>
          <p:cNvPr id="33" name="Diagram group"/>
          <p:cNvGrpSpPr/>
          <p:nvPr/>
        </p:nvGrpSpPr>
        <p:grpSpPr>
          <a:xfrm flipV="1">
            <a:off x="1780139" y="3829087"/>
            <a:ext cx="2088232" cy="2675834"/>
            <a:chOff x="1121896" y="108824"/>
            <a:chExt cx="2194610" cy="3146957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34" name="Forma 33"/>
            <p:cNvSpPr/>
            <p:nvPr/>
          </p:nvSpPr>
          <p:spPr>
            <a:xfrm rot="4396374">
              <a:off x="645722" y="584998"/>
              <a:ext cx="3146957" cy="2194610"/>
            </a:xfrm>
            <a:prstGeom prst="swooshArrow">
              <a:avLst>
                <a:gd name="adj1" fmla="val 16310"/>
                <a:gd name="adj2" fmla="val 31370"/>
              </a:avLst>
            </a:prstGeom>
            <a:sp3d extrusionH="50600" prstMaterial="metal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07" y="2348880"/>
            <a:ext cx="2036253" cy="3002018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7523754" y="1729521"/>
            <a:ext cx="3828830" cy="1005078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None/>
            </a:pPr>
            <a:r>
              <a:rPr lang="pt-BR" altLang="pt-BR" sz="2400" dirty="0">
                <a:solidFill>
                  <a:schemeClr val="tx1"/>
                </a:solidFill>
                <a:cs typeface="Arial" panose="020B0604020202020204" pitchFamily="34" charset="0"/>
              </a:rPr>
              <a:t>Pacientes que </a:t>
            </a:r>
            <a:r>
              <a:rPr lang="pt-BR" altLang="pt-BR" sz="2400" dirty="0" smtClean="0">
                <a:solidFill>
                  <a:schemeClr val="tx1"/>
                </a:solidFill>
                <a:cs typeface="Arial" panose="020B0604020202020204" pitchFamily="34" charset="0"/>
              </a:rPr>
              <a:t>localizam o consultório</a:t>
            </a:r>
            <a:endParaRPr lang="pt-BR" altLang="pt-BR" sz="2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999765" y="3076076"/>
            <a:ext cx="1725152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97%</a:t>
            </a:r>
            <a:endParaRPr lang="pt-BR" sz="6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38336" y="5805264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4</a:t>
            </a:r>
            <a:r>
              <a:rPr lang="pt-BR" sz="2400" dirty="0" smtClean="0"/>
              <a:t>3%</a:t>
            </a:r>
            <a:endParaRPr lang="pt-BR" sz="2400" dirty="0"/>
          </a:p>
        </p:txBody>
      </p:sp>
      <p:grpSp>
        <p:nvGrpSpPr>
          <p:cNvPr id="21" name="Diagram group"/>
          <p:cNvGrpSpPr/>
          <p:nvPr/>
        </p:nvGrpSpPr>
        <p:grpSpPr>
          <a:xfrm flipV="1">
            <a:off x="8112224" y="3788489"/>
            <a:ext cx="2088232" cy="2675834"/>
            <a:chOff x="1121896" y="108824"/>
            <a:chExt cx="2194610" cy="3146957"/>
          </a:xfrm>
          <a:scene3d>
            <a:camera prst="perspectiveLeft" zoom="91000"/>
            <a:lightRig rig="threePt" dir="t">
              <a:rot lat="0" lon="0" rev="20640000"/>
            </a:lightRig>
          </a:scene3d>
        </p:grpSpPr>
        <p:sp>
          <p:nvSpPr>
            <p:cNvPr id="22" name="Forma 21"/>
            <p:cNvSpPr/>
            <p:nvPr/>
          </p:nvSpPr>
          <p:spPr>
            <a:xfrm rot="4396374">
              <a:off x="645722" y="584998"/>
              <a:ext cx="3146957" cy="2194610"/>
            </a:xfrm>
            <a:prstGeom prst="swooshArrow">
              <a:avLst>
                <a:gd name="adj1" fmla="val 16310"/>
                <a:gd name="adj2" fmla="val 31370"/>
              </a:avLst>
            </a:prstGeom>
            <a:sp3d extrusionH="50600" prstMaterial="metal">
              <a:bevelT w="101600" h="80600" prst="relaxedInset"/>
              <a:bevelB w="80600" h="806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  <p:sp>
        <p:nvSpPr>
          <p:cNvPr id="23" name="CaixaDeTexto 22"/>
          <p:cNvSpPr txBox="1"/>
          <p:nvPr/>
        </p:nvSpPr>
        <p:spPr>
          <a:xfrm>
            <a:off x="9331850" y="3035478"/>
            <a:ext cx="1725152" cy="101566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</a:t>
            </a:r>
            <a:endParaRPr lang="pt-BR" sz="6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370421" y="576466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39%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5247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="" xmlns:a16="http://schemas.microsoft.com/office/drawing/2014/main" id="{17710A61-F0B2-475C-94AA-332AACC00B0D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1999" cy="79739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  <a:sp3d extrusionH="57150">
              <a:bevelT w="38100" h="38100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8.  Considerações finais</a:t>
            </a:r>
            <a:endParaRPr lang="pt-BR" alt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6359352" y="1628800"/>
            <a:ext cx="5832648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Redução da sobrecarga de </a:t>
            </a: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trabalho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Redução </a:t>
            </a: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do tempo de espera dos </a:t>
            </a: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pacientes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Aprimoramento da experiência dos usuários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Desafios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7" y="3964597"/>
            <a:ext cx="1800201" cy="2632754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750328" y="1268760"/>
            <a:ext cx="4896544" cy="4576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Otimização do tempo de trabalho dos profissionais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Aprimoramento no </a:t>
            </a: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processo de chamada dos </a:t>
            </a: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pacientes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Mais facilidade na localização dos pacientes 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Eficiência e produtividade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dirty="0">
                <a:solidFill>
                  <a:schemeClr val="tx1"/>
                </a:solidFill>
                <a:cs typeface="Arial" panose="020B0604020202020204" pitchFamily="34" charset="0"/>
              </a:rPr>
              <a:t>S</a:t>
            </a:r>
            <a:r>
              <a:rPr lang="pt-BR" altLang="pt-BR" dirty="0" smtClean="0">
                <a:solidFill>
                  <a:schemeClr val="tx1"/>
                </a:solidFill>
                <a:cs typeface="Arial" panose="020B0604020202020204" pitchFamily="34" charset="0"/>
              </a:rPr>
              <a:t>atisfação dos profissionais</a:t>
            </a:r>
          </a:p>
        </p:txBody>
      </p:sp>
    </p:spTree>
    <p:extLst>
      <p:ext uri="{BB962C8B-B14F-4D97-AF65-F5344CB8AC3E}">
        <p14:creationId xmlns:p14="http://schemas.microsoft.com/office/powerpoint/2010/main" val="287320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67" b="87533" l="67" r="47600">
                        <a14:backgroundMark x1="40667" y1="61267" x2="46267" y2="7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00" r="52100" b="11150"/>
          <a:stretch/>
        </p:blipFill>
        <p:spPr>
          <a:xfrm flipH="1">
            <a:off x="6790093" y="2105125"/>
            <a:ext cx="823011" cy="1389133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019436" y="5133372"/>
            <a:ext cx="10153128" cy="11847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SzPct val="100000"/>
              <a:buNone/>
            </a:pPr>
            <a:r>
              <a:rPr lang="pt-BR" altLang="pt-BR" sz="2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Todos os objetivos foram alcançados e as metas superadas!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2053363"/>
            <a:ext cx="3312368" cy="2507462"/>
          </a:xfrm>
          <a:prstGeom prst="rect">
            <a:avLst/>
          </a:prstGeom>
        </p:spPr>
      </p:pic>
      <p:sp>
        <p:nvSpPr>
          <p:cNvPr id="7" name="Título 5">
            <a:extLst>
              <a:ext uri="{FF2B5EF4-FFF2-40B4-BE49-F238E27FC236}">
                <a16:creationId xmlns="" xmlns:a16="http://schemas.microsoft.com/office/drawing/2014/main" id="{17710A61-F0B2-475C-94AA-332AACC00B0D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12192000" cy="79739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  <a:sp3d extrusionH="57150">
              <a:bevelT w="38100" h="38100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Considerações finais</a:t>
            </a:r>
            <a:endParaRPr lang="pt-BR" altLang="pt-BR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" r="52100" b="11150"/>
          <a:stretch/>
        </p:blipFill>
        <p:spPr>
          <a:xfrm>
            <a:off x="4007768" y="2294953"/>
            <a:ext cx="1224136" cy="20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ítulo 5">
            <a:extLst>
              <a:ext uri="{FF2B5EF4-FFF2-40B4-BE49-F238E27FC236}">
                <a16:creationId xmlns="" xmlns:a16="http://schemas.microsoft.com/office/drawing/2014/main" id="{17710A61-F0B2-475C-94AA-332AACC00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32656"/>
            <a:ext cx="11305256" cy="797391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  <a:sp3d extrusionH="57150">
              <a:bevelT w="38100" h="38100"/>
            </a:sp3d>
          </a:bodyPr>
          <a:lstStyle/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pt-BR" altLang="pt-BR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endParaRPr lang="pt-BR" altLang="pt-BR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24776" y="4572132"/>
            <a:ext cx="2423494" cy="2423494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536000" y="2420888"/>
            <a:ext cx="10761430" cy="853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7150" indent="-342900" algn="just" fontAlgn="auto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Qualidade de atendimento                               Tempo de espera</a:t>
            </a:r>
            <a:endParaRPr lang="pt-BR" sz="24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Google Shape;3898;p20"/>
          <p:cNvSpPr txBox="1">
            <a:spLocks/>
          </p:cNvSpPr>
          <p:nvPr/>
        </p:nvSpPr>
        <p:spPr>
          <a:xfrm>
            <a:off x="1631504" y="4941168"/>
            <a:ext cx="8014736" cy="1152128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Inadequado </a:t>
            </a:r>
            <a:r>
              <a:rPr lang="pt-BR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gerenciamento do fluxo de </a:t>
            </a:r>
            <a:r>
              <a:rPr lang="pt-BR" sz="3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pacientes.</a:t>
            </a:r>
            <a:endParaRPr lang="pt-BR" sz="3000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536000" y="1398504"/>
            <a:ext cx="9289032" cy="786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7150" indent="-342900" algn="just" fontAlgn="auto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 gerenciamento do fluxo de pacientes</a:t>
            </a:r>
            <a:endParaRPr lang="pt-BR" sz="24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536000" y="3428999"/>
            <a:ext cx="10732187" cy="1143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57150" indent="-342900" algn="just" fontAlgn="auto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 boa gestão do tempo contribui para a melhoria dos processos de trabalho, da produtividade e do desempenho dos profissionais</a:t>
            </a:r>
            <a:endParaRPr lang="pt-BR" sz="2400" b="1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Seta para a esquerda e para a direita 10"/>
          <p:cNvSpPr/>
          <p:nvPr/>
        </p:nvSpPr>
        <p:spPr>
          <a:xfrm>
            <a:off x="5447928" y="2629723"/>
            <a:ext cx="1872208" cy="469245"/>
          </a:xfrm>
          <a:prstGeom prst="leftRightArrow">
            <a:avLst/>
          </a:prstGeom>
          <a:solidFill>
            <a:srgbClr val="FFFFC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>
            <a:extLst>
              <a:ext uri="{FF2B5EF4-FFF2-40B4-BE49-F238E27FC236}">
                <a16:creationId xmlns="" xmlns:a16="http://schemas.microsoft.com/office/drawing/2014/main" id="{77106688-6EA1-4607-AEEA-2A826453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439"/>
            <a:ext cx="12192000" cy="976313"/>
          </a:xfrm>
        </p:spPr>
        <p:txBody>
          <a:bodyPr>
            <a:normAutofit/>
          </a:bodyPr>
          <a:lstStyle/>
          <a:p>
            <a:pPr algn="ctr" eaLnBrk="1" hangingPunct="1"/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Bibliografia selecionada</a:t>
            </a:r>
            <a:endParaRPr lang="pt-BR" alt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462C6CD-8AE4-49E8-B547-A6F956B4E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204174"/>
            <a:ext cx="10009112" cy="5184576"/>
          </a:xfrm>
        </p:spPr>
        <p:txBody>
          <a:bodyPr rtlCol="0">
            <a:no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ABENSUR, E. O. et al. Tendências para o autoatendimento bancário brasileiro: um enfoque estratégico baseado na teoria das filas. </a:t>
            </a:r>
            <a:r>
              <a:rPr lang="pt-BR" sz="13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Revista de Administração Mackenzie</a:t>
            </a: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São Paulo, vol. 4, n. 2, p. 40-59. 2003. Disponível em: &lt;</a:t>
            </a:r>
            <a:r>
              <a:rPr lang="pt-BR" sz="135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https://www.redalyc.org/pdf/1954/195418006003.pdf</a:t>
            </a: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&gt;. Acesso em: </a:t>
            </a:r>
            <a:r>
              <a:rPr lang="pt-BR" sz="13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28/07/2020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ABREU, D. M. et al. Percepção dos usuários sobre o cuidado prestado por equipes participantes do Programa Nacional de Melhoria do Acesso e da Qualidade da Atenção Básica no Brasil. </a:t>
            </a:r>
            <a:r>
              <a:rPr lang="pt-BR" sz="13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</a:t>
            </a: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Serv. Saúde, Brasília, v. 27, n. 3, e2017111, 2018. Disponível em: &lt; http://www.scielo.br/scielo.php?script=sci_arttext&amp;pid=S2237-96222018000300300&amp;lng=en&amp;nrm=iso &gt;. Acesso em 6 nov. 2020.</a:t>
            </a:r>
            <a:endParaRPr lang="pt-BR" sz="135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BRASIL. Ministério da Saúde. Secretaria de Atenção à Saúde. Política Nacional de Humanização da Atenção e Gestão do SUS. Acolhimento e classificação de risco nos serviços de urgência. Brasília, DF, 2009, 56 p. Disponível em: &lt;https://bvsms.saude.gov.br/bvs/publicacoes/acolhimento_classificaao_risco_servico_urgencia.pdf&gt; Acesso em: 21 jul. 2020</a:t>
            </a:r>
            <a:r>
              <a:rPr lang="pt-BR" sz="13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sz="13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CASTAGNA</a:t>
            </a: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P. G. L. O impacto dos tempos de espera em filas de atendimento na satisfação do cliente no segmento bancário. 2012. </a:t>
            </a:r>
            <a:r>
              <a:rPr lang="pt-BR" sz="135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 de conclusão de curso apresentado ao Programa de Pós-graduação em Administração, </a:t>
            </a: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Universidade Federal do Rio Grande do Sul, Porto Alegre, 2012. Disponível em: &lt; </a:t>
            </a:r>
            <a:r>
              <a:rPr lang="pt-BR" sz="135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https://www.lume.ufrgs.br/handle/10183/77633</a:t>
            </a: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&gt;. Acesso em: 26/07/2020</a:t>
            </a:r>
            <a:r>
              <a:rPr lang="pt-BR" sz="13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DANSKY, K. H.; MILES, J. Patient satisfaction with ambulatory healthcare services: waiting time and filling time. </a:t>
            </a:r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Hosp</a:t>
            </a: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Health </a:t>
            </a:r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</a:t>
            </a: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Adm. v. 42, n. 2, p. 165-77, 1997. </a:t>
            </a:r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&lt;https://pubmed.ncbi.nlm.nih.gov/10167452/&gt;. </a:t>
            </a:r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25 out. 2020.</a:t>
            </a:r>
            <a:endParaRPr lang="pt-BR" sz="135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FITZSIMMONS, J. A.; FITZSIMMONS, M. J. Administração de Serviços: operações, estratégia e tecnologia da informação. Porto Alegre, RS: </a:t>
            </a:r>
            <a:r>
              <a:rPr lang="pt-BR" sz="13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Bookman</a:t>
            </a:r>
            <a:r>
              <a:rPr lang="pt-BR" sz="13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2011</a:t>
            </a:r>
            <a:r>
              <a:rPr lang="pt-BR" sz="13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>
            <a:extLst>
              <a:ext uri="{FF2B5EF4-FFF2-40B4-BE49-F238E27FC236}">
                <a16:creationId xmlns="" xmlns:a16="http://schemas.microsoft.com/office/drawing/2014/main" id="{77106688-6EA1-4607-AEEA-2A8264538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260648"/>
            <a:ext cx="11233248" cy="831624"/>
          </a:xfrm>
        </p:spPr>
        <p:txBody>
          <a:bodyPr>
            <a:normAutofit/>
          </a:bodyPr>
          <a:lstStyle/>
          <a:p>
            <a:pPr algn="r" eaLnBrk="1" hangingPunct="1"/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Bibliografia selecionada</a:t>
            </a:r>
            <a:endParaRPr lang="pt-BR" altLang="pt-BR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3462C6CD-8AE4-49E8-B547-A6F956B4E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448" y="908720"/>
            <a:ext cx="10585176" cy="5544616"/>
          </a:xfrm>
        </p:spPr>
        <p:txBody>
          <a:bodyPr rtlCol="0"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MACERAU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W. M. O.; MARTINS, A. B. T.; GUEDES, T. A. Teoria de Filas: um estudo de simulação. In: I ENCONTRO DE MODELAGEM ESTATÍSTICA, 2017, Paraná: Universidade Estadual de Maringá, 2017. Disponível em: &lt;</a:t>
            </a:r>
            <a:r>
              <a:rPr lang="pt-BR" sz="14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http://www.eventos.uem.br/index.php/eme/17/paper/view/3418</a:t>
            </a: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&gt;. Acesso em 09/08/2020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MACHADO, E.; RIBEIRO, A. F. Gerenciamento eletrônico de filas e o impacto sobre o atendimento na recepção de um ambulatório de clínicas de saúde. In: VI SIMPÓSIO INTERNACIONAL DE GESTÃO DE PROJETOS, INOVAÇÃO E SUSTENTABILIDADE, 6, 2017, São Paulo, 2017. Disponível em: &lt;http://www.singep.org.br/6singep/resultado/94.pdf&gt;. Acesso em: 26 set. 2020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MAISTER, D. The Psychology of Waiting Lines. In: THE SERVICE ENCOUNTER, D.C. Health and Company, Lexington Books, 1985.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 https://davidmaister.com/articles/the-psychology-of-waiting-lines/&gt;.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27 out. 2020.</a:t>
            </a:r>
            <a:endParaRPr lang="pt-BR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MALLOY, C.; LITTLE, B. B.; MICHAEL, M. Improving Wait Times in Primary Care Using the Dartmouth Microsystem Improvement Curriculum. Journal Of Nursing Care Quality, v. 28, n. 3, p. 250-256, 2013.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&lt;https://journals.lww.com/jncqjournal/Abstract/2013/07000/Improving_Wait_Times_in_Primary_Care_Using_the.8.aspx&gt;. </a:t>
            </a:r>
            <a:r>
              <a:rPr lang="en-US" sz="14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24 out. 2020</a:t>
            </a: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pt-B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PIMENTA, L. Gerenciamento das Filas de Espera. Editorial Laranjeiras, Rio de Janeiro, v. 1, n. 2, p. 59-60, 2003. Disponível em: &lt;http://bvsms.saude.gov.br/bvs/periodicos/rev_incl2.pdf&gt;. Acesso em: 03 nov. 2020</a:t>
            </a:r>
            <a:endParaRPr lang="en-US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TORRES, O. F. Elementos da teoria das filas</a:t>
            </a:r>
            <a:r>
              <a:rPr lang="pt-B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Revista de Administração de Empresas</a:t>
            </a:r>
            <a:r>
              <a:rPr lang="pt-BR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São Paulo, v. 6, n. 20, p. 111-127. 1966. Disponível em: &lt;https://www.scielo.br/scielo.php?script=sci_arttext&amp;pid=S0034-75901966000300005&gt;. Acesso em: 12 out. 2020.</a:t>
            </a:r>
            <a:endParaRPr lang="pt-BR" sz="1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2783632" y="1268760"/>
            <a:ext cx="5688632" cy="4896544"/>
            <a:chOff x="3143672" y="836712"/>
            <a:chExt cx="5662960" cy="5041980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8"/>
            <a:stretch/>
          </p:blipFill>
          <p:spPr>
            <a:xfrm>
              <a:off x="5951984" y="836712"/>
              <a:ext cx="2854648" cy="5041980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67" b="100000" l="0" r="98875">
                          <a14:foregroundMark x1="8750" y1="18833" x2="7750" y2="21000"/>
                          <a14:foregroundMark x1="14000" y1="23333" x2="13875" y2="25833"/>
                          <a14:foregroundMark x1="22500" y1="26500" x2="22500" y2="28167"/>
                          <a14:foregroundMark x1="26250" y1="26167" x2="27250" y2="25833"/>
                          <a14:foregroundMark x1="33125" y1="22667" x2="32750" y2="25333"/>
                          <a14:foregroundMark x1="49625" y1="24833" x2="50750" y2="23500"/>
                          <a14:foregroundMark x1="55500" y1="22833" x2="55500" y2="26000"/>
                          <a14:foregroundMark x1="45750" y1="29667" x2="44625" y2="31167"/>
                          <a14:foregroundMark x1="76250" y1="78167" x2="74875" y2="93500"/>
                          <a14:foregroundMark x1="86250" y1="88667" x2="85875" y2="94500"/>
                          <a14:backgroundMark x1="21125" y1="26167" x2="21750" y2="25333"/>
                          <a14:backgroundMark x1="50875" y1="25667" x2="51375" y2="25000"/>
                          <a14:backgroundMark x1="65625" y1="11667" x2="65375" y2="22167"/>
                          <a14:backgroundMark x1="81875" y1="84000" x2="81250" y2="86833"/>
                          <a14:backgroundMark x1="84125" y1="99333" x2="86500" y2="99167"/>
                          <a14:backgroundMark x1="86750" y1="98833" x2="90375" y2="97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9524" r="37774" b="56191"/>
            <a:stretch/>
          </p:blipFill>
          <p:spPr>
            <a:xfrm>
              <a:off x="3143672" y="2056230"/>
              <a:ext cx="3136560" cy="12961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873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2000"/>
            <a:lum/>
          </a:blip>
          <a:srcRect/>
          <a:stretch>
            <a:fillRect l="-5000" t="-11000" r="-4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Conteúdo 2">
            <a:extLst>
              <a:ext uri="{FF2B5EF4-FFF2-40B4-BE49-F238E27FC236}">
                <a16:creationId xmlns="" xmlns:a16="http://schemas.microsoft.com/office/drawing/2014/main" id="{3462C6CD-8AE4-49E8-B547-A6F956B4E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488" y="1412776"/>
            <a:ext cx="9865096" cy="3240360"/>
          </a:xfrm>
        </p:spPr>
        <p:txBody>
          <a:bodyPr rtlCol="0">
            <a:no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pt-BR" sz="2800" b="1" dirty="0" smtClean="0">
                <a:solidFill>
                  <a:srgbClr val="002060"/>
                </a:solidFill>
                <a:effectLst>
                  <a:glow rad="165100">
                    <a:srgbClr val="FFFFCC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“</a:t>
            </a:r>
            <a:r>
              <a:rPr lang="pt-BR" sz="2800" b="1" dirty="0">
                <a:solidFill>
                  <a:srgbClr val="002060"/>
                </a:solidFill>
                <a:effectLst>
                  <a:glow rad="165100">
                    <a:srgbClr val="FFFFCC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A menos que modifiquemos a nossa maneira de pensar, não seremos capazes de resolver os problemas causados pela forma como nos acostumamos a ver o mundo”. </a:t>
            </a:r>
            <a:endParaRPr lang="pt-BR" sz="2800" b="1" dirty="0" smtClean="0">
              <a:solidFill>
                <a:srgbClr val="002060"/>
              </a:solidFill>
              <a:effectLst>
                <a:glow rad="165100">
                  <a:srgbClr val="FFFFCC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</a:endParaRPr>
          </a:p>
          <a:p>
            <a:pPr marL="0" indent="0" algn="r">
              <a:spcBef>
                <a:spcPts val="1800"/>
              </a:spcBef>
              <a:buNone/>
            </a:pPr>
            <a:r>
              <a:rPr lang="pt-BR" b="1" dirty="0" smtClean="0">
                <a:solidFill>
                  <a:srgbClr val="002060"/>
                </a:solidFill>
                <a:effectLst>
                  <a:glow rad="165100">
                    <a:srgbClr val="FFFFCC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(</a:t>
            </a:r>
            <a:r>
              <a:rPr lang="pt-BR" b="1" dirty="0">
                <a:solidFill>
                  <a:srgbClr val="002060"/>
                </a:solidFill>
                <a:effectLst>
                  <a:glow rad="165100">
                    <a:srgbClr val="FFFFCC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Albert Einstein</a:t>
            </a:r>
            <a:r>
              <a:rPr lang="pt-BR" b="1" dirty="0" smtClean="0">
                <a:solidFill>
                  <a:srgbClr val="002060"/>
                </a:solidFill>
                <a:effectLst>
                  <a:glow rad="165100">
                    <a:srgbClr val="FFFFCC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)</a:t>
            </a:r>
            <a:endParaRPr lang="pt-BR" sz="1400" dirty="0" smtClean="0">
              <a:solidFill>
                <a:schemeClr val="tx1"/>
              </a:solidFill>
              <a:effectLst>
                <a:glow rad="165100">
                  <a:srgbClr val="FFFFCC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4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745416" y="478849"/>
            <a:ext cx="4943954" cy="58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sz="28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JUSTIFICATIVA</a:t>
            </a:r>
            <a:endParaRPr lang="pt-BR" sz="1600" dirty="0" smtClean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52587"/>
            <a:ext cx="10801200" cy="624431"/>
          </a:xfrm>
        </p:spPr>
        <p:txBody>
          <a:bodyPr>
            <a:normAutofit/>
          </a:bodyPr>
          <a:lstStyle/>
          <a:p>
            <a:pPr algn="r" eaLnBrk="1" hangingPunct="1"/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endParaRPr lang="pt-BR" altLang="pt-BR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="" xmlns:a16="http://schemas.microsoft.com/office/drawing/2014/main" id="{204FF8E0-D2BC-4060-BD6E-1ECD46CD2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576" y="1148334"/>
            <a:ext cx="10026984" cy="98452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Necessidade de se estabelecer um gerenciamento mais efetivo e adequado do fluxo de </a:t>
            </a:r>
            <a:r>
              <a:rPr 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pacientes</a:t>
            </a:r>
            <a:endParaRPr lang="pt-BR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749536" y="2671716"/>
            <a:ext cx="10747064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CONSEQUÊNCIAS DA NÃO RESOLUÇÃO DO PROBLEMA</a:t>
            </a: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pt-BR" sz="2400" b="1" dirty="0" smtClean="0">
              <a:latin typeface="+mj-lt"/>
            </a:endParaRP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>
                <a:latin typeface="+mj-lt"/>
              </a:rPr>
              <a:t>Tempo dos profissionais subutilizado 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>
                <a:latin typeface="+mj-lt"/>
              </a:rPr>
              <a:t>Perda de produtividade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 smtClean="0">
                <a:latin typeface="+mj-lt"/>
              </a:rPr>
              <a:t>Tempo </a:t>
            </a:r>
            <a:r>
              <a:rPr lang="pt-BR" sz="2200" dirty="0">
                <a:latin typeface="+mj-lt"/>
              </a:rPr>
              <a:t>de </a:t>
            </a:r>
            <a:r>
              <a:rPr lang="pt-BR" sz="2200" dirty="0" smtClean="0">
                <a:latin typeface="+mj-lt"/>
              </a:rPr>
              <a:t>espera na fila</a:t>
            </a:r>
            <a:endParaRPr lang="pt-BR" sz="2200" dirty="0">
              <a:latin typeface="+mj-lt"/>
            </a:endParaRP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>
                <a:latin typeface="+mj-lt"/>
              </a:rPr>
              <a:t>Subutilização da mão de obra especializada</a:t>
            </a:r>
          </a:p>
          <a:p>
            <a:pPr marL="1714500" lvl="3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>
                <a:latin typeface="+mj-lt"/>
              </a:rPr>
              <a:t>Insatisfação dos pacientes e dos </a:t>
            </a:r>
            <a:r>
              <a:rPr lang="pt-BR" sz="2200" dirty="0" smtClean="0">
                <a:latin typeface="+mj-lt"/>
              </a:rPr>
              <a:t>profissionais</a:t>
            </a:r>
            <a:endParaRPr lang="pt-BR" sz="2200" dirty="0">
              <a:latin typeface="+mj-lt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109576" y="2610161"/>
            <a:ext cx="10513168" cy="36471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t-BR" alt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IMPORTÂNCIA DA RESOLUÇÃO DO PROBLEMA</a:t>
            </a:r>
            <a:r>
              <a:rPr lang="pt-BR" alt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pt-BR" altLang="pt-BR" sz="1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 smtClean="0">
                <a:latin typeface="+mj-lt"/>
              </a:rPr>
              <a:t>Melhor aproveitamento do tempo dos profissionais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 smtClean="0">
                <a:latin typeface="+mj-lt"/>
              </a:rPr>
              <a:t>Redução </a:t>
            </a:r>
            <a:r>
              <a:rPr lang="pt-BR" sz="2200" dirty="0">
                <a:latin typeface="+mj-lt"/>
              </a:rPr>
              <a:t>da fila e do tempo de espera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>
                <a:latin typeface="+mj-lt"/>
              </a:rPr>
              <a:t>Fortalece o acolhimento e a humanização do atendimento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 smtClean="0">
                <a:latin typeface="+mj-lt"/>
              </a:rPr>
              <a:t>Melhora </a:t>
            </a:r>
            <a:r>
              <a:rPr lang="pt-BR" sz="2200" dirty="0">
                <a:latin typeface="+mj-lt"/>
              </a:rPr>
              <a:t>na </a:t>
            </a:r>
            <a:r>
              <a:rPr lang="pt-BR" sz="2200" u="sng" dirty="0">
                <a:latin typeface="+mj-lt"/>
              </a:rPr>
              <a:t>biossegurança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>
                <a:latin typeface="+mj-lt"/>
              </a:rPr>
              <a:t>Melhora da produtividade </a:t>
            </a:r>
          </a:p>
          <a:p>
            <a:pPr marL="1200150" lvl="2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200" dirty="0" smtClean="0">
                <a:latin typeface="+mj-lt"/>
              </a:rPr>
              <a:t>Satisfação </a:t>
            </a:r>
            <a:r>
              <a:rPr lang="pt-BR" sz="2200" dirty="0">
                <a:latin typeface="+mj-lt"/>
              </a:rPr>
              <a:t>dos pacientes e dos profissionais</a:t>
            </a: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0914" y="4376051"/>
            <a:ext cx="2423494" cy="242349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4280568"/>
            <a:ext cx="3022870" cy="2473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17" y="28775"/>
            <a:ext cx="10945216" cy="1042645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  <a:sp3d extrusionH="57150">
              <a:bevelT w="38100" h="38100"/>
            </a:sp3d>
          </a:bodyPr>
          <a:lstStyle/>
          <a:p>
            <a:pPr algn="ctr" eaLnBrk="1" hangingPunct="1"/>
            <a:r>
              <a:rPr lang="pt-BR" altLang="pt-BR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Referencial teórico</a:t>
            </a:r>
            <a:endParaRPr lang="pt-BR" altLang="pt-BR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402716" y="944795"/>
            <a:ext cx="4943954" cy="58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sz="24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2.1 A PSICOLOGIA DA ESPERA</a:t>
            </a:r>
            <a:endParaRPr lang="pt-BR" sz="1400" dirty="0" smtClean="0">
              <a:solidFill>
                <a:srgbClr val="FF9933"/>
              </a:solidFill>
              <a:latin typeface="+mj-lt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775519" y="4724669"/>
            <a:ext cx="9872713" cy="18774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 algn="just" fontAlgn="auto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altLang="pt-BR" sz="2400" dirty="0">
                <a:solidFill>
                  <a:prstClr val="white"/>
                </a:solidFill>
                <a:latin typeface="+mn-lt"/>
              </a:rPr>
              <a:t>A espera incerta parece mais </a:t>
            </a:r>
            <a:r>
              <a:rPr lang="pt-BR" altLang="pt-BR" sz="2400" dirty="0" smtClean="0">
                <a:solidFill>
                  <a:prstClr val="white"/>
                </a:solidFill>
                <a:latin typeface="+mn-lt"/>
              </a:rPr>
              <a:t>longa;</a:t>
            </a:r>
            <a:endParaRPr lang="pt-BR" altLang="pt-BR" sz="2400" dirty="0">
              <a:solidFill>
                <a:prstClr val="white"/>
              </a:solidFill>
              <a:latin typeface="+mn-lt"/>
            </a:endParaRPr>
          </a:p>
          <a:p>
            <a:pPr marL="0" indent="0" algn="just" fontAlgn="auto">
              <a:spcBef>
                <a:spcPts val="600"/>
              </a:spcBef>
              <a:spcAft>
                <a:spcPts val="1200"/>
              </a:spcAft>
              <a:buNone/>
            </a:pPr>
            <a:r>
              <a:rPr lang="pt-BR" altLang="pt-BR" sz="2400" dirty="0">
                <a:solidFill>
                  <a:prstClr val="white"/>
                </a:solidFill>
                <a:latin typeface="+mn-lt"/>
              </a:rPr>
              <a:t>O tempo desocupado parece </a:t>
            </a:r>
            <a:r>
              <a:rPr lang="pt-BR" altLang="pt-BR" sz="2400" dirty="0" smtClean="0">
                <a:solidFill>
                  <a:prstClr val="white"/>
                </a:solidFill>
                <a:latin typeface="+mn-lt"/>
              </a:rPr>
              <a:t>maior;</a:t>
            </a:r>
            <a:endParaRPr lang="pt-BR" altLang="pt-BR" sz="2400" dirty="0">
              <a:solidFill>
                <a:prstClr val="white"/>
              </a:solidFill>
              <a:latin typeface="+mn-lt"/>
            </a:endParaRPr>
          </a:p>
          <a:p>
            <a:pPr marL="0" indent="0" fontAlgn="auto">
              <a:spcBef>
                <a:spcPts val="600"/>
              </a:spcBef>
              <a:spcAft>
                <a:spcPts val="0"/>
              </a:spcAft>
              <a:buNone/>
            </a:pPr>
            <a:r>
              <a:rPr lang="pt-BR" altLang="pt-BR" sz="2400" dirty="0">
                <a:solidFill>
                  <a:prstClr val="white"/>
                </a:solidFill>
                <a:latin typeface="+mn-lt"/>
              </a:rPr>
              <a:t>A ansiedade faz com que a espera </a:t>
            </a:r>
            <a:r>
              <a:rPr lang="pt-BR" altLang="pt-BR" sz="2400" dirty="0" smtClean="0">
                <a:solidFill>
                  <a:prstClr val="white"/>
                </a:solidFill>
                <a:latin typeface="+mn-lt"/>
              </a:rPr>
              <a:t>pareça mais longa.</a:t>
            </a:r>
          </a:p>
          <a:p>
            <a:pPr marL="0" indent="0" algn="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pt-BR" sz="1400" dirty="0" smtClean="0">
                <a:solidFill>
                  <a:prstClr val="white"/>
                </a:solidFill>
                <a:latin typeface="+mn-lt"/>
              </a:rPr>
              <a:t>(</a:t>
            </a:r>
            <a:r>
              <a:rPr lang="pt-BR" altLang="pt-BR" sz="1400" dirty="0">
                <a:solidFill>
                  <a:prstClr val="white"/>
                </a:solidFill>
                <a:latin typeface="+mn-lt"/>
              </a:rPr>
              <a:t>MAISTER, 1985</a:t>
            </a:r>
            <a:r>
              <a:rPr lang="pt-BR" altLang="pt-BR" sz="1400" dirty="0" smtClean="0">
                <a:solidFill>
                  <a:prstClr val="white"/>
                </a:solidFill>
                <a:latin typeface="+mn-lt"/>
              </a:rPr>
              <a:t>).</a:t>
            </a:r>
            <a:endParaRPr lang="pt-BR" altLang="pt-BR" sz="1400" dirty="0">
              <a:solidFill>
                <a:prstClr val="white"/>
              </a:solidFill>
              <a:latin typeface="+mn-lt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2838686" y="1959930"/>
            <a:ext cx="3257314" cy="1298859"/>
            <a:chOff x="2864332" y="1729835"/>
            <a:chExt cx="3257314" cy="1298859"/>
          </a:xfrm>
        </p:grpSpPr>
        <p:sp>
          <p:nvSpPr>
            <p:cNvPr id="21" name="Triângulo isósceles 20"/>
            <p:cNvSpPr/>
            <p:nvPr/>
          </p:nvSpPr>
          <p:spPr>
            <a:xfrm>
              <a:off x="2864332" y="1729835"/>
              <a:ext cx="3257314" cy="1298859"/>
            </a:xfrm>
            <a:prstGeom prst="triangle">
              <a:avLst/>
            </a:prstGeom>
            <a:solidFill>
              <a:srgbClr val="FFFFC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02060"/>
                </a:solidFill>
              </a:endParaRPr>
            </a:p>
          </p:txBody>
        </p:sp>
        <p:sp>
          <p:nvSpPr>
            <p:cNvPr id="17" name="Espaço Reservado para Conteúdo 2">
              <a:extLst>
                <a:ext uri="{FF2B5EF4-FFF2-40B4-BE49-F238E27FC236}">
                  <a16:creationId xmlns="" xmlns:a16="http://schemas.microsoft.com/office/drawing/2014/main" id="{4BE1AC6F-79D8-4C66-B9B0-551534943CAB}"/>
                </a:ext>
              </a:extLst>
            </p:cNvPr>
            <p:cNvSpPr txBox="1">
              <a:spLocks/>
            </p:cNvSpPr>
            <p:nvPr/>
          </p:nvSpPr>
          <p:spPr>
            <a:xfrm>
              <a:off x="3603835" y="2110669"/>
              <a:ext cx="1768481" cy="82683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8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Bef>
                  <a:spcPts val="1800"/>
                </a:spcBef>
                <a:spcAft>
                  <a:spcPts val="1800"/>
                </a:spcAft>
                <a:buNone/>
              </a:pPr>
              <a:r>
                <a:rPr lang="pt-BR" altLang="pt-BR" sz="1800" dirty="0" smtClean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Satisfação dos pacientes</a:t>
              </a:r>
              <a:endParaRPr lang="pt-BR" sz="1800" dirty="0" smtClean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422604" y="3461380"/>
            <a:ext cx="11506043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A </a:t>
            </a:r>
            <a:r>
              <a:rPr lang="pt-BR" altLang="pt-BR" sz="2400" b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percepção</a:t>
            </a: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 espera </a:t>
            </a: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é </a:t>
            </a:r>
            <a:r>
              <a:rPr lang="pt-BR" altLang="pt-BR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mais importante para o cliente do que o tempo real que ele gastou </a:t>
            </a: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esperando </a:t>
            </a:r>
            <a:r>
              <a:rPr lang="pt-BR" altLang="pt-BR" sz="1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(FITZSIMMONS; FITZSIMMONS,2011).</a:t>
            </a:r>
            <a:endParaRPr lang="pt-BR" sz="1400" dirty="0" smtClean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5663952" y="1839721"/>
            <a:ext cx="3257314" cy="1433707"/>
            <a:chOff x="5833781" y="1571998"/>
            <a:chExt cx="3257314" cy="1433707"/>
          </a:xfrm>
        </p:grpSpPr>
        <p:sp>
          <p:nvSpPr>
            <p:cNvPr id="12" name="Triângulo isósceles 11"/>
            <p:cNvSpPr/>
            <p:nvPr/>
          </p:nvSpPr>
          <p:spPr>
            <a:xfrm rot="10800000">
              <a:off x="5833781" y="1706846"/>
              <a:ext cx="3257314" cy="1298859"/>
            </a:xfrm>
            <a:prstGeom prst="triangle">
              <a:avLst/>
            </a:prstGeom>
            <a:solidFill>
              <a:srgbClr val="FFFFCC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02060"/>
                </a:solidFill>
              </a:endParaRPr>
            </a:p>
          </p:txBody>
        </p:sp>
        <p:sp>
          <p:nvSpPr>
            <p:cNvPr id="19" name="Espaço Reservado para Conteúdo 2">
              <a:extLst>
                <a:ext uri="{FF2B5EF4-FFF2-40B4-BE49-F238E27FC236}">
                  <a16:creationId xmlns="" xmlns:a16="http://schemas.microsoft.com/office/drawing/2014/main" id="{4BE1AC6F-79D8-4C66-B9B0-551534943CAB}"/>
                </a:ext>
              </a:extLst>
            </p:cNvPr>
            <p:cNvSpPr txBox="1">
              <a:spLocks/>
            </p:cNvSpPr>
            <p:nvPr/>
          </p:nvSpPr>
          <p:spPr>
            <a:xfrm>
              <a:off x="6188445" y="1571998"/>
              <a:ext cx="2494756" cy="11394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857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20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8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6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Char char=""/>
                <a:defRPr sz="1400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Bef>
                  <a:spcPts val="1800"/>
                </a:spcBef>
                <a:spcAft>
                  <a:spcPts val="1800"/>
                </a:spcAft>
                <a:buNone/>
              </a:pPr>
              <a:r>
                <a:rPr lang="pt-BR" altLang="pt-BR" sz="1800" dirty="0" smtClean="0">
                  <a:solidFill>
                    <a:srgbClr val="002060"/>
                  </a:solidFill>
                  <a:latin typeface="+mj-lt"/>
                  <a:cs typeface="Arial" panose="020B0604020202020204" pitchFamily="34" charset="0"/>
                </a:rPr>
                <a:t>Tempo de espera na fila</a:t>
              </a:r>
            </a:p>
          </p:txBody>
        </p:sp>
      </p:grpSp>
      <p:sp>
        <p:nvSpPr>
          <p:cNvPr id="22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9768408" y="1796335"/>
            <a:ext cx="2160239" cy="16650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altLang="pt-BR" sz="12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(DANSKY;MILES,1997; FITZSIMMONS; FITZSIMMONS, 2011; </a:t>
            </a:r>
            <a:r>
              <a:rPr lang="en-US" altLang="pt-BR" sz="12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MALLOY;LITTLE</a:t>
            </a:r>
            <a:r>
              <a:rPr lang="en-US" altLang="pt-BR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; MICHAEL, </a:t>
            </a:r>
            <a:r>
              <a:rPr lang="en-US" altLang="pt-BR" sz="12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2013</a:t>
            </a:r>
            <a:r>
              <a:rPr lang="en-US" altLang="pt-BR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; ABREU et al., </a:t>
            </a:r>
            <a:r>
              <a:rPr lang="en-US" altLang="pt-BR" sz="12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2018</a:t>
            </a:r>
            <a:r>
              <a:rPr lang="en-US" altLang="pt-BR" sz="12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; PIMENTA, 2003</a:t>
            </a:r>
            <a:r>
              <a:rPr lang="pt-BR" altLang="pt-BR" sz="12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).</a:t>
            </a:r>
            <a:endParaRPr lang="pt-BR" sz="12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676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64" y="52587"/>
            <a:ext cx="10801200" cy="624431"/>
          </a:xfrm>
        </p:spPr>
        <p:txBody>
          <a:bodyPr>
            <a:normAutofit/>
          </a:bodyPr>
          <a:lstStyle/>
          <a:p>
            <a:pPr algn="r" eaLnBrk="1" hangingPunct="1"/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REFERENCIAL TEÓRICO</a:t>
            </a:r>
            <a:endParaRPr lang="pt-BR" altLang="pt-BR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407368" y="587815"/>
            <a:ext cx="4325132" cy="723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sz="24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2.2 SISTEMAS DE FILAS</a:t>
            </a:r>
            <a:endParaRPr lang="pt-BR" sz="1400" dirty="0" smtClean="0">
              <a:solidFill>
                <a:srgbClr val="FF9933"/>
              </a:solidFill>
              <a:latin typeface="+mj-lt"/>
            </a:endParaRPr>
          </a:p>
        </p:txBody>
      </p:sp>
      <p:pic>
        <p:nvPicPr>
          <p:cNvPr id="9" name="Picture 4" descr="Fila Da Entrada Do Pub Com Linha Do Tapete Vermelho Ilustração Stock -  Ilustração de fila, vermelho: 84714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520" y="2636912"/>
            <a:ext cx="4401617" cy="405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154088" y="1619129"/>
            <a:ext cx="10126488" cy="1415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Uma </a:t>
            </a:r>
            <a:r>
              <a:rPr lang="pt-BR" altLang="pt-BR" sz="2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fila</a:t>
            </a:r>
            <a:r>
              <a:rPr lang="pt-BR" altLang="pt-BR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se forma sempre que a demanda por determinado atendimento excede a capacidade do sistema de atender a todos de </a:t>
            </a: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imediato </a:t>
            </a:r>
            <a:r>
              <a:rPr lang="pt-BR" altLang="pt-BR" sz="1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(FITZSIMMONS; FITZSIMMONS,2011).</a:t>
            </a:r>
            <a:endParaRPr lang="pt-BR" sz="1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154088" y="3465390"/>
            <a:ext cx="4005808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Bef>
                <a:spcPts val="600"/>
              </a:spcBef>
              <a:spcAft>
                <a:spcPts val="1800"/>
              </a:spcAft>
              <a:buNone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Teoria das Filas</a:t>
            </a:r>
            <a:r>
              <a:rPr lang="pt-BR" altLang="pt-BR" sz="1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(TORRES, 1966).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2207568" y="4365104"/>
            <a:ext cx="6912768" cy="1927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Bef>
                <a:spcPts val="60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Regime de chegada</a:t>
            </a:r>
          </a:p>
          <a:p>
            <a:pPr algn="just" fontAlgn="auto">
              <a:spcBef>
                <a:spcPts val="600"/>
              </a:spcBef>
              <a:spcAft>
                <a:spcPts val="1800"/>
              </a:spcAft>
              <a:buFont typeface="Wingdings" panose="05000000000000000000" pitchFamily="2" charset="2"/>
              <a:buChar char="Ø"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Regime do serviço</a:t>
            </a:r>
          </a:p>
          <a:p>
            <a:pPr algn="just" fontAlgn="auto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Disciplina da fila</a:t>
            </a:r>
            <a:endParaRPr lang="pt-BR" sz="12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5188845" y="5805264"/>
            <a:ext cx="3312368" cy="6026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Bef>
                <a:spcPts val="600"/>
              </a:spcBef>
              <a:spcAft>
                <a:spcPts val="0"/>
              </a:spcAft>
              <a:buNone/>
            </a:pPr>
            <a:r>
              <a:rPr lang="pt-BR" altLang="pt-BR" sz="1600" dirty="0" smtClean="0">
                <a:solidFill>
                  <a:srgbClr val="FFC000"/>
                </a:solidFill>
                <a:latin typeface="+mj-lt"/>
                <a:cs typeface="Arial" panose="020B0604020202020204" pitchFamily="34" charset="0"/>
              </a:rPr>
              <a:t>–  FIFO – </a:t>
            </a:r>
            <a:r>
              <a:rPr lang="en-US" sz="1600" i="1" dirty="0" smtClean="0">
                <a:solidFill>
                  <a:srgbClr val="FFC000"/>
                </a:solidFill>
                <a:latin typeface="+mj-lt"/>
              </a:rPr>
              <a:t>First </a:t>
            </a:r>
            <a:r>
              <a:rPr lang="en-US" sz="1600" i="1" dirty="0">
                <a:solidFill>
                  <a:srgbClr val="FFC000"/>
                </a:solidFill>
                <a:latin typeface="+mj-lt"/>
              </a:rPr>
              <a:t>In First </a:t>
            </a:r>
            <a:r>
              <a:rPr lang="en-US" sz="1600" i="1" dirty="0" smtClean="0">
                <a:solidFill>
                  <a:srgbClr val="FFC000"/>
                </a:solidFill>
                <a:latin typeface="+mj-lt"/>
              </a:rPr>
              <a:t>Out</a:t>
            </a:r>
            <a:r>
              <a:rPr lang="en-US" sz="1600" dirty="0" smtClean="0">
                <a:solidFill>
                  <a:srgbClr val="FFC000"/>
                </a:solidFill>
                <a:latin typeface="+mj-lt"/>
              </a:rPr>
              <a:t> </a:t>
            </a:r>
          </a:p>
          <a:p>
            <a:pPr marL="0" indent="0" algn="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tx1"/>
                </a:solidFill>
              </a:rPr>
              <a:t>(</a:t>
            </a:r>
            <a:r>
              <a:rPr lang="pt-BR" sz="1200" dirty="0" smtClean="0">
                <a:solidFill>
                  <a:schemeClr val="tx1"/>
                </a:solidFill>
              </a:rPr>
              <a:t>LIMA </a:t>
            </a:r>
            <a:r>
              <a:rPr lang="pt-BR" sz="1200" i="1" dirty="0">
                <a:solidFill>
                  <a:schemeClr val="tx1"/>
                </a:solidFill>
              </a:rPr>
              <a:t>et al</a:t>
            </a:r>
            <a:r>
              <a:rPr lang="pt-BR" sz="1200" dirty="0">
                <a:solidFill>
                  <a:schemeClr val="tx1"/>
                </a:solidFill>
              </a:rPr>
              <a:t>., </a:t>
            </a:r>
            <a:r>
              <a:rPr lang="pt-BR" sz="1200" dirty="0" smtClean="0">
                <a:solidFill>
                  <a:schemeClr val="tx1"/>
                </a:solidFill>
              </a:rPr>
              <a:t>2019) </a:t>
            </a:r>
            <a:endParaRPr lang="pt-BR" sz="12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08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055" y="58324"/>
            <a:ext cx="10801200" cy="624431"/>
          </a:xfrm>
        </p:spPr>
        <p:txBody>
          <a:bodyPr>
            <a:normAutofit/>
          </a:bodyPr>
          <a:lstStyle/>
          <a:p>
            <a:pPr algn="r" eaLnBrk="1" hangingPunct="1"/>
            <a:r>
              <a:rPr lang="pt-BR" altLang="pt-BR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REFERENCIAL TEÓRICO</a:t>
            </a:r>
            <a:endParaRPr lang="pt-BR" altLang="pt-BR" sz="2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407368" y="587815"/>
            <a:ext cx="4896544" cy="68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sz="2400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anose="020B0604020202020204" pitchFamily="34" charset="0"/>
              </a:rPr>
              <a:t>2.3 GERENCIAMENTO DE FILAS</a:t>
            </a:r>
            <a:endParaRPr lang="pt-BR" sz="1400" dirty="0" smtClean="0">
              <a:solidFill>
                <a:srgbClr val="FF9933"/>
              </a:solidFill>
              <a:latin typeface="+mj-lt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219437" y="1975719"/>
            <a:ext cx="9809083" cy="28702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Recentes avanços </a:t>
            </a:r>
            <a:r>
              <a:rPr lang="pt-BR" altLang="pt-BR" sz="2400" b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tecnológicos</a:t>
            </a: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em diversos setores da sociedade fazem com que a utilização das tecnologias da informação e comunicação (TIC) gerem reflexos importantes também na área da </a:t>
            </a:r>
            <a:r>
              <a:rPr lang="pt-BR" altLang="pt-BR" sz="2800" b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saúde </a:t>
            </a:r>
            <a:r>
              <a:rPr lang="pt-BR" altLang="pt-BR" sz="1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(BARBOSA </a:t>
            </a:r>
            <a:r>
              <a:rPr lang="pt-BR" altLang="pt-BR" sz="1400" i="1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et al</a:t>
            </a:r>
            <a:r>
              <a:rPr lang="pt-BR" altLang="pt-BR" sz="1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., 2014)</a:t>
            </a: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.</a:t>
            </a:r>
            <a:endParaRPr lang="pt-BR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Google Shape;3898;p20"/>
          <p:cNvSpPr txBox="1">
            <a:spLocks/>
          </p:cNvSpPr>
          <p:nvPr/>
        </p:nvSpPr>
        <p:spPr>
          <a:xfrm>
            <a:off x="1415480" y="1347509"/>
            <a:ext cx="9692768" cy="720080"/>
          </a:xfrm>
          <a:prstGeom prst="rect">
            <a:avLst/>
          </a:prstGeom>
          <a:solidFill>
            <a:srgbClr val="FFFFCC">
              <a:alpha val="60000"/>
            </a:srgbClr>
          </a:solidFill>
          <a:effectLst>
            <a:softEdge rad="63500"/>
          </a:effectLst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</a:t>
            </a:r>
            <a:r>
              <a:rPr lang="pt-BR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informatizado de gerenciamento de </a:t>
            </a:r>
            <a:r>
              <a:rPr lang="pt-BR" sz="3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filas</a:t>
            </a:r>
            <a:endParaRPr lang="pt-BR" sz="3000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633492" y="2186649"/>
            <a:ext cx="4968552" cy="4316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Melhora </a:t>
            </a:r>
            <a:r>
              <a:rPr lang="pt-BR" altLang="pt-BR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 qualidade de vida no </a:t>
            </a: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trabalho;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Maior motivação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Trabalho </a:t>
            </a:r>
            <a:r>
              <a:rPr lang="pt-BR" altLang="pt-BR" sz="1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mais </a:t>
            </a: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eficaz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Melhor controle das filas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Segmentação dos atendimentos, facilitando o atendimento de prioridades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6282048" y="2328827"/>
            <a:ext cx="5184576" cy="4032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>
                <a:solidFill>
                  <a:schemeClr val="tx1"/>
                </a:solidFill>
                <a:cs typeface="Arial" panose="020B0604020202020204" pitchFamily="34" charset="0"/>
              </a:rPr>
              <a:t>Diminuição do tempo gasto com atendimento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Melhoria na organização dos atendimentos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Diminuição do tempo de espera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Serviço de mais qualidade para o usuário</a:t>
            </a:r>
          </a:p>
          <a:p>
            <a:pPr fontAlgn="auto">
              <a:spcBef>
                <a:spcPts val="1200"/>
              </a:spcBef>
              <a:spcAft>
                <a:spcPts val="1200"/>
              </a:spcAft>
              <a:buClr>
                <a:srgbClr val="0000FF"/>
              </a:buClr>
              <a:buFont typeface="Wingdings" panose="05000000000000000000" pitchFamily="2" charset="2"/>
              <a:buChar char="ü"/>
            </a:pPr>
            <a:r>
              <a:rPr lang="pt-BR" altLang="pt-BR" sz="18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Diminuição da sobrecarga de trabalho e do estresse dos profissionais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9492271" y="1903591"/>
            <a:ext cx="2584984" cy="59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altLang="pt-BR" sz="1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(MACHADO; RIBEIRO, 2017).</a:t>
            </a:r>
            <a:endParaRPr lang="pt-BR" sz="140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369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3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2" grpId="0" build="p"/>
      <p:bldP spid="13" grpId="0" build="p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0" y="263461"/>
            <a:ext cx="12191999" cy="104264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  <a:sp3d extrusionH="57150">
              <a:bevelT w="38100" h="38100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pt-BR" altLang="pt-BR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objetivo</a:t>
            </a:r>
            <a:endParaRPr lang="pt-BR" alt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974303" y="4370755"/>
            <a:ext cx="9865096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Estabelecer </a:t>
            </a:r>
            <a:r>
              <a:rPr lang="pt-BR" altLang="pt-BR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um gerenciamento mais efetivo e adequado do fluxo de pacientes, otimizando o tempo de trabalho dos profissionais </a:t>
            </a: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da  Divisão  de  </a:t>
            </a:r>
            <a:r>
              <a:rPr lang="pt-BR" altLang="pt-BR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Odontologia </a:t>
            </a:r>
            <a:r>
              <a:rPr lang="pt-BR" altLang="pt-BR" sz="2400" dirty="0" smtClean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do  Hospital  Central </a:t>
            </a:r>
            <a:r>
              <a:rPr lang="pt-BR" altLang="pt-BR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da Marinha.</a:t>
            </a:r>
            <a:endParaRPr lang="pt-BR" sz="24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43" y="1434274"/>
            <a:ext cx="3744416" cy="2808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="" xmlns:a16="http://schemas.microsoft.com/office/drawing/2014/main" id="{B6EB1C1C-3325-469A-9E18-E8C09B581B47}"/>
              </a:ext>
            </a:extLst>
          </p:cNvPr>
          <p:cNvSpPr txBox="1">
            <a:spLocks/>
          </p:cNvSpPr>
          <p:nvPr/>
        </p:nvSpPr>
        <p:spPr>
          <a:xfrm>
            <a:off x="0" y="260648"/>
            <a:ext cx="12192000" cy="1042645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 anchor="ctr">
            <a:normAutofit/>
            <a:sp3d extrusionH="57150">
              <a:bevelT w="38100" h="38100"/>
            </a:sp3d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pt-BR" altLang="pt-BR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 metodologia</a:t>
            </a:r>
            <a:endParaRPr lang="pt-BR" altLang="pt-BR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="" xmlns:a16="http://schemas.microsoft.com/office/drawing/2014/main" id="{4BE1AC6F-79D8-4C66-B9B0-551534943CAB}"/>
              </a:ext>
            </a:extLst>
          </p:cNvPr>
          <p:cNvSpPr txBox="1">
            <a:spLocks/>
          </p:cNvSpPr>
          <p:nvPr/>
        </p:nvSpPr>
        <p:spPr>
          <a:xfrm>
            <a:off x="1343472" y="1303293"/>
            <a:ext cx="5544616" cy="5078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 Projeto de intervenção 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800" i="1" dirty="0" smtClean="0">
                <a:solidFill>
                  <a:schemeClr val="tx1"/>
                </a:solidFill>
                <a:cs typeface="Arial" panose="020B0604020202020204" pitchFamily="34" charset="0"/>
              </a:rPr>
              <a:t> Brainstorming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 Pesquisa </a:t>
            </a:r>
            <a:r>
              <a:rPr lang="pt-BR" altLang="pt-BR" sz="2800" dirty="0">
                <a:solidFill>
                  <a:schemeClr val="tx1"/>
                </a:solidFill>
                <a:cs typeface="Arial" panose="020B0604020202020204" pitchFamily="34" charset="0"/>
              </a:rPr>
              <a:t>bibliográfica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 Coleta </a:t>
            </a:r>
            <a:r>
              <a:rPr lang="pt-BR" altLang="pt-BR" sz="2800" dirty="0">
                <a:solidFill>
                  <a:schemeClr val="tx1"/>
                </a:solidFill>
                <a:cs typeface="Arial" panose="020B0604020202020204" pitchFamily="34" charset="0"/>
              </a:rPr>
              <a:t>de </a:t>
            </a:r>
            <a:r>
              <a:rPr lang="pt-BR" altLang="pt-BR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dados</a:t>
            </a:r>
          </a:p>
          <a:p>
            <a:pPr fontAlgn="auto">
              <a:spcBef>
                <a:spcPts val="1800"/>
              </a:spcBef>
              <a:spcAft>
                <a:spcPts val="1800"/>
              </a:spcAft>
              <a:buClr>
                <a:srgbClr val="0000FF"/>
              </a:buClr>
              <a:buSzPct val="100000"/>
              <a:buFont typeface="Wingdings" panose="05000000000000000000" pitchFamily="2" charset="2"/>
              <a:buChar char="ü"/>
            </a:pPr>
            <a:r>
              <a:rPr lang="pt-BR" altLang="pt-BR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Matriz de Programação de Ações</a:t>
            </a:r>
            <a:endParaRPr lang="pt-BR" altLang="pt-BR" sz="28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926710"/>
            <a:ext cx="5159896" cy="458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Fatia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6802</TotalTime>
  <Words>2430</Words>
  <Application>Microsoft Office PowerPoint</Application>
  <PresentationFormat>Widescreen</PresentationFormat>
  <Paragraphs>316</Paragraphs>
  <Slides>33</Slides>
  <Notes>17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Century Gothic</vt:lpstr>
      <vt:lpstr>Monotype Corsiva</vt:lpstr>
      <vt:lpstr>Times New Roman</vt:lpstr>
      <vt:lpstr>Wingdings</vt:lpstr>
      <vt:lpstr>Wingdings 3</vt:lpstr>
      <vt:lpstr>Fatia</vt:lpstr>
      <vt:lpstr>Apresentação do PowerPoint</vt:lpstr>
      <vt:lpstr>Apresentação do PowerPoint</vt:lpstr>
      <vt:lpstr>1.  INTRODUÇÃO</vt:lpstr>
      <vt:lpstr>introdução</vt:lpstr>
      <vt:lpstr>2. Referencial teórico</vt:lpstr>
      <vt:lpstr>REFERENCIAL TEÓRICO</vt:lpstr>
      <vt:lpstr>REFERENCIAL TEÓRICO</vt:lpstr>
      <vt:lpstr>Apresentação do PowerPoint</vt:lpstr>
      <vt:lpstr>Apresentação do PowerPoint</vt:lpstr>
      <vt:lpstr>5. Análise e descrição da situação-problema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9. Bibliografia selecionada</vt:lpstr>
      <vt:lpstr>Bibliografia selecionada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Clínica da Família Victor Valla</dc:title>
  <dc:creator>alex</dc:creator>
  <cp:lastModifiedBy>Luciana Correia</cp:lastModifiedBy>
  <cp:revision>379</cp:revision>
  <cp:lastPrinted>2020-08-13T13:37:29Z</cp:lastPrinted>
  <dcterms:created xsi:type="dcterms:W3CDTF">2010-06-23T01:25:12Z</dcterms:created>
  <dcterms:modified xsi:type="dcterms:W3CDTF">2020-11-27T00:59:06Z</dcterms:modified>
</cp:coreProperties>
</file>